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39"/>
  </p:notesMasterIdLst>
  <p:sldIdLst>
    <p:sldId id="256" r:id="rId2"/>
    <p:sldId id="284" r:id="rId3"/>
    <p:sldId id="582" r:id="rId4"/>
    <p:sldId id="336" r:id="rId5"/>
    <p:sldId id="585" r:id="rId6"/>
    <p:sldId id="586" r:id="rId7"/>
    <p:sldId id="587" r:id="rId8"/>
    <p:sldId id="588" r:id="rId9"/>
    <p:sldId id="589" r:id="rId10"/>
    <p:sldId id="590" r:id="rId11"/>
    <p:sldId id="591" r:id="rId12"/>
    <p:sldId id="592" r:id="rId13"/>
    <p:sldId id="617" r:id="rId14"/>
    <p:sldId id="593" r:id="rId15"/>
    <p:sldId id="594" r:id="rId16"/>
    <p:sldId id="595" r:id="rId17"/>
    <p:sldId id="597" r:id="rId18"/>
    <p:sldId id="596" r:id="rId19"/>
    <p:sldId id="598" r:id="rId20"/>
    <p:sldId id="599" r:id="rId21"/>
    <p:sldId id="600" r:id="rId22"/>
    <p:sldId id="601" r:id="rId23"/>
    <p:sldId id="602" r:id="rId24"/>
    <p:sldId id="603" r:id="rId25"/>
    <p:sldId id="612" r:id="rId26"/>
    <p:sldId id="604" r:id="rId27"/>
    <p:sldId id="605" r:id="rId28"/>
    <p:sldId id="606" r:id="rId29"/>
    <p:sldId id="607" r:id="rId30"/>
    <p:sldId id="608" r:id="rId31"/>
    <p:sldId id="609" r:id="rId32"/>
    <p:sldId id="610" r:id="rId33"/>
    <p:sldId id="611" r:id="rId34"/>
    <p:sldId id="613" r:id="rId35"/>
    <p:sldId id="614" r:id="rId36"/>
    <p:sldId id="616" r:id="rId37"/>
    <p:sldId id="6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75CE"/>
    <a:srgbClr val="665FA1"/>
    <a:srgbClr val="4A913D"/>
    <a:srgbClr val="739B60"/>
    <a:srgbClr val="476F1F"/>
    <a:srgbClr val="E94C4A"/>
    <a:srgbClr val="C273B0"/>
    <a:srgbClr val="33B9C5"/>
    <a:srgbClr val="A57D9C"/>
    <a:srgbClr val="5E9C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autoAdjust="0"/>
    <p:restoredTop sz="80170" autoAdjust="0"/>
  </p:normalViewPr>
  <p:slideViewPr>
    <p:cSldViewPr snapToGrid="0">
      <p:cViewPr varScale="1">
        <p:scale>
          <a:sx n="88" d="100"/>
          <a:sy n="88" d="100"/>
        </p:scale>
        <p:origin x="344" y="184"/>
      </p:cViewPr>
      <p:guideLst>
        <p:guide orient="horz" pos="2160"/>
        <p:guide pos="3840"/>
      </p:guideLst>
    </p:cSldViewPr>
  </p:slideViewPr>
  <p:outlineViewPr>
    <p:cViewPr>
      <p:scale>
        <a:sx n="33" d="100"/>
        <a:sy n="33" d="100"/>
      </p:scale>
      <p:origin x="0" y="12392"/>
    </p:cViewPr>
  </p:outlineViewPr>
  <p:notesTextViewPr>
    <p:cViewPr>
      <p:scale>
        <a:sx n="1" d="1"/>
        <a:sy n="1" d="1"/>
      </p:scale>
      <p:origin x="0" y="0"/>
    </p:cViewPr>
  </p:notesTextViewPr>
  <p:sorterViewPr>
    <p:cViewPr>
      <p:scale>
        <a:sx n="66" d="100"/>
        <a:sy n="66" d="100"/>
      </p:scale>
      <p:origin x="0" y="46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00AA9-BC61-470A-BFDE-B6BDA5D10447}" type="datetimeFigureOut">
              <a:rPr lang="en-US" smtClean="0"/>
              <a:pPr/>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7EA33-FA93-47D6-94A5-56A305036745}" type="slidenum">
              <a:rPr lang="en-US" smtClean="0"/>
              <a:pPr/>
              <a:t>‹#›</a:t>
            </a:fld>
            <a:endParaRPr lang="en-US"/>
          </a:p>
        </p:txBody>
      </p:sp>
    </p:spTree>
    <p:extLst>
      <p:ext uri="{BB962C8B-B14F-4D97-AF65-F5344CB8AC3E}">
        <p14:creationId xmlns:p14="http://schemas.microsoft.com/office/powerpoint/2010/main" val="281455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Bayes'_theorem"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Presbyterian"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Thomas_Bayes%23endnote_Anone" TargetMode="External"/><Relationship Id="rId5" Type="http://schemas.openxmlformats.org/officeDocument/2006/relationships/hyperlink" Target="https://en.wikipedia.org/wiki/Thomas_Bayes%23cite_note-3" TargetMode="External"/><Relationship Id="rId10" Type="http://schemas.openxmlformats.org/officeDocument/2006/relationships/hyperlink" Target="https://en.wikipedia.org/wiki/Thomas_Bayes%23cite_note-14" TargetMode="External"/><Relationship Id="rId4" Type="http://schemas.openxmlformats.org/officeDocument/2006/relationships/hyperlink" Target="https://en.wikipedia.org/wiki/Thomas_Bayes%23cite_note-portrait-2" TargetMode="External"/><Relationship Id="rId9" Type="http://schemas.openxmlformats.org/officeDocument/2006/relationships/hyperlink" Target="https://en.wikipedia.org/wiki/Pierre-Simon_Laplac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a:t>
            </a:fld>
            <a:endParaRPr lang="en-US"/>
          </a:p>
        </p:txBody>
      </p:sp>
    </p:spTree>
    <p:extLst>
      <p:ext uri="{BB962C8B-B14F-4D97-AF65-F5344CB8AC3E}">
        <p14:creationId xmlns:p14="http://schemas.microsoft.com/office/powerpoint/2010/main" val="113928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quality of the test determines how well these two circles overlap</a:t>
            </a:r>
          </a:p>
        </p:txBody>
      </p:sp>
      <p:sp>
        <p:nvSpPr>
          <p:cNvPr id="4" name="Slide Number Placeholder 3"/>
          <p:cNvSpPr>
            <a:spLocks noGrp="1"/>
          </p:cNvSpPr>
          <p:nvPr>
            <p:ph type="sldNum" sz="quarter" idx="10"/>
          </p:nvPr>
        </p:nvSpPr>
        <p:spPr/>
        <p:txBody>
          <a:bodyPr/>
          <a:lstStyle/>
          <a:p>
            <a:fld id="{7907EA33-FA93-47D6-94A5-56A305036745}" type="slidenum">
              <a:rPr lang="en-US" smtClean="0"/>
              <a:pPr/>
              <a:t>10</a:t>
            </a:fld>
            <a:endParaRPr lang="en-US"/>
          </a:p>
        </p:txBody>
      </p:sp>
    </p:spTree>
    <p:extLst>
      <p:ext uri="{BB962C8B-B14F-4D97-AF65-F5344CB8AC3E}">
        <p14:creationId xmlns:p14="http://schemas.microsoft.com/office/powerpoint/2010/main" val="1082202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11</a:t>
            </a:fld>
            <a:endParaRPr lang="en-US"/>
          </a:p>
        </p:txBody>
      </p:sp>
    </p:spTree>
    <p:extLst>
      <p:ext uri="{BB962C8B-B14F-4D97-AF65-F5344CB8AC3E}">
        <p14:creationId xmlns:p14="http://schemas.microsoft.com/office/powerpoint/2010/main" val="3369482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12</a:t>
            </a:fld>
            <a:endParaRPr lang="en-US"/>
          </a:p>
        </p:txBody>
      </p:sp>
    </p:spTree>
    <p:extLst>
      <p:ext uri="{BB962C8B-B14F-4D97-AF65-F5344CB8AC3E}">
        <p14:creationId xmlns:p14="http://schemas.microsoft.com/office/powerpoint/2010/main" val="111477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joint probability is talking specifically about the overlap between A and B</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Remind students that P(A,B) &lt;= P(A) and also  P(A, B) </a:t>
            </a:r>
            <a:r>
              <a:rPr lang="en-US" dirty="0">
                <a:sym typeface="Wingdings" pitchFamily="2" charset="2"/>
              </a:rPr>
              <a:t>&lt;= P(B)</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13</a:t>
            </a:fld>
            <a:endParaRPr lang="en-US"/>
          </a:p>
        </p:txBody>
      </p:sp>
    </p:spTree>
    <p:extLst>
      <p:ext uri="{BB962C8B-B14F-4D97-AF65-F5344CB8AC3E}">
        <p14:creationId xmlns:p14="http://schemas.microsoft.com/office/powerpoint/2010/main" val="43179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 to ask “How could this quantity be calculated?”</a:t>
            </a:r>
          </a:p>
        </p:txBody>
      </p:sp>
      <p:sp>
        <p:nvSpPr>
          <p:cNvPr id="4" name="Slide Number Placeholder 3"/>
          <p:cNvSpPr>
            <a:spLocks noGrp="1"/>
          </p:cNvSpPr>
          <p:nvPr>
            <p:ph type="sldNum" sz="quarter" idx="10"/>
          </p:nvPr>
        </p:nvSpPr>
        <p:spPr/>
        <p:txBody>
          <a:bodyPr/>
          <a:lstStyle/>
          <a:p>
            <a:fld id="{7907EA33-FA93-47D6-94A5-56A305036745}" type="slidenum">
              <a:rPr lang="en-US" smtClean="0"/>
              <a:pPr/>
              <a:t>14</a:t>
            </a:fld>
            <a:endParaRPr lang="en-US"/>
          </a:p>
        </p:txBody>
      </p:sp>
    </p:spTree>
    <p:extLst>
      <p:ext uri="{BB962C8B-B14F-4D97-AF65-F5344CB8AC3E}">
        <p14:creationId xmlns:p14="http://schemas.microsoft.com/office/powerpoint/2010/main" val="3199927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Think of this conditional probability as zeroing in on the “test positive” group</a:t>
            </a:r>
          </a:p>
        </p:txBody>
      </p:sp>
      <p:sp>
        <p:nvSpPr>
          <p:cNvPr id="4" name="Slide Number Placeholder 3"/>
          <p:cNvSpPr>
            <a:spLocks noGrp="1"/>
          </p:cNvSpPr>
          <p:nvPr>
            <p:ph type="sldNum" sz="quarter" idx="10"/>
          </p:nvPr>
        </p:nvSpPr>
        <p:spPr/>
        <p:txBody>
          <a:bodyPr/>
          <a:lstStyle/>
          <a:p>
            <a:fld id="{7907EA33-FA93-47D6-94A5-56A305036745}" type="slidenum">
              <a:rPr lang="en-US" smtClean="0"/>
              <a:pPr/>
              <a:t>15</a:t>
            </a:fld>
            <a:endParaRPr lang="en-US"/>
          </a:p>
        </p:txBody>
      </p:sp>
    </p:spTree>
    <p:extLst>
      <p:ext uri="{BB962C8B-B14F-4D97-AF65-F5344CB8AC3E}">
        <p14:creationId xmlns:p14="http://schemas.microsoft.com/office/powerpoint/2010/main" val="25377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Divide top and bottom by number of people in universe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Back to previous results: joint probability divided by probability that person will test positive</a:t>
            </a:r>
          </a:p>
        </p:txBody>
      </p:sp>
      <p:sp>
        <p:nvSpPr>
          <p:cNvPr id="4" name="Slide Number Placeholder 3"/>
          <p:cNvSpPr>
            <a:spLocks noGrp="1"/>
          </p:cNvSpPr>
          <p:nvPr>
            <p:ph type="sldNum" sz="quarter" idx="10"/>
          </p:nvPr>
        </p:nvSpPr>
        <p:spPr/>
        <p:txBody>
          <a:bodyPr/>
          <a:lstStyle/>
          <a:p>
            <a:fld id="{7907EA33-FA93-47D6-94A5-56A305036745}" type="slidenum">
              <a:rPr lang="en-US" smtClean="0"/>
              <a:pPr/>
              <a:t>16</a:t>
            </a:fld>
            <a:endParaRPr lang="en-US"/>
          </a:p>
        </p:txBody>
      </p:sp>
    </p:spTree>
    <p:extLst>
      <p:ext uri="{BB962C8B-B14F-4D97-AF65-F5344CB8AC3E}">
        <p14:creationId xmlns:p14="http://schemas.microsoft.com/office/powerpoint/2010/main" val="208577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17</a:t>
            </a:fld>
            <a:endParaRPr lang="en-US"/>
          </a:p>
        </p:txBody>
      </p:sp>
    </p:spTree>
    <p:extLst>
      <p:ext uri="{BB962C8B-B14F-4D97-AF65-F5344CB8AC3E}">
        <p14:creationId xmlns:p14="http://schemas.microsoft.com/office/powerpoint/2010/main" val="712187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of this conditional probability as zeroing in on the “has TB” group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Divide top and bottom by number of people in universe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Back to previous results: joint probability divided by probability that person has TB</a:t>
            </a:r>
          </a:p>
        </p:txBody>
      </p:sp>
      <p:sp>
        <p:nvSpPr>
          <p:cNvPr id="4" name="Slide Number Placeholder 3"/>
          <p:cNvSpPr>
            <a:spLocks noGrp="1"/>
          </p:cNvSpPr>
          <p:nvPr>
            <p:ph type="sldNum" sz="quarter" idx="10"/>
          </p:nvPr>
        </p:nvSpPr>
        <p:spPr/>
        <p:txBody>
          <a:bodyPr/>
          <a:lstStyle/>
          <a:p>
            <a:fld id="{7907EA33-FA93-47D6-94A5-56A305036745}" type="slidenum">
              <a:rPr lang="en-US" smtClean="0"/>
              <a:pPr/>
              <a:t>18</a:t>
            </a:fld>
            <a:endParaRPr lang="en-US"/>
          </a:p>
        </p:txBody>
      </p:sp>
    </p:spTree>
    <p:extLst>
      <p:ext uri="{BB962C8B-B14F-4D97-AF65-F5344CB8AC3E}">
        <p14:creationId xmlns:p14="http://schemas.microsoft.com/office/powerpoint/2010/main" val="91946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19</a:t>
            </a:fld>
            <a:endParaRPr lang="en-US"/>
          </a:p>
        </p:txBody>
      </p:sp>
    </p:spTree>
    <p:extLst>
      <p:ext uri="{BB962C8B-B14F-4D97-AF65-F5344CB8AC3E}">
        <p14:creationId xmlns:p14="http://schemas.microsoft.com/office/powerpoint/2010/main" val="150577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Thomas Bayes</a:t>
            </a:r>
            <a:r>
              <a:rPr lang="en-US" dirty="0"/>
              <a:t> (</a:t>
            </a:r>
            <a:r>
              <a:rPr lang="en-US" dirty="0">
                <a:hlinkClick r:id="rId3" tooltip="Help:IPA/English"/>
              </a:rPr>
              <a:t>/</a:t>
            </a:r>
            <a:r>
              <a:rPr lang="en-US" dirty="0">
                <a:effectLst/>
                <a:hlinkClick r:id="rId3" tooltip="Help:IPA/English"/>
              </a:rPr>
              <a:t>beɪz</a:t>
            </a:r>
            <a:r>
              <a:rPr lang="en-US" dirty="0">
                <a:hlinkClick r:id="rId3" tooltip="Help:IPA/English"/>
              </a:rPr>
              <a:t>/</a:t>
            </a:r>
            <a:r>
              <a:rPr lang="en-US" dirty="0"/>
              <a:t>; c. 1701 – 7 April 1761)</a:t>
            </a:r>
            <a:r>
              <a:rPr lang="en-US" baseline="30000" dirty="0">
                <a:hlinkClick r:id="rId4"/>
              </a:rPr>
              <a:t>[2]</a:t>
            </a:r>
            <a:r>
              <a:rPr lang="en-US" baseline="30000" dirty="0">
                <a:hlinkClick r:id="rId5"/>
              </a:rPr>
              <a:t>[3]</a:t>
            </a:r>
            <a:r>
              <a:rPr lang="en-US" baseline="30000" dirty="0">
                <a:hlinkClick r:id="rId6"/>
              </a:rPr>
              <a:t>[note a]</a:t>
            </a:r>
            <a:r>
              <a:rPr lang="en-US" dirty="0"/>
              <a:t> was an English statistician, philosopher and </a:t>
            </a:r>
            <a:r>
              <a:rPr lang="en-US" dirty="0">
                <a:hlinkClick r:id="rId7" tooltip="Presbyterian"/>
              </a:rPr>
              <a:t>Presbyterian</a:t>
            </a:r>
            <a:r>
              <a:rPr lang="en-US" dirty="0"/>
              <a:t> minister who is known for formulating a specific case of the theorem that bears his name: </a:t>
            </a:r>
            <a:r>
              <a:rPr lang="en-US" dirty="0">
                <a:hlinkClick r:id="rId8" tooltip="Bayes' theorem"/>
              </a:rPr>
              <a:t>Bayes' theorem</a:t>
            </a:r>
            <a:r>
              <a:rPr lang="en-US" dirty="0"/>
              <a:t>. Bayes never published what would become his most famous accomplishment; his notes were edited and published after his death.</a:t>
            </a:r>
          </a:p>
          <a:p>
            <a:endParaRPr lang="en-US" dirty="0"/>
          </a:p>
          <a:p>
            <a:r>
              <a:rPr lang="en-US" dirty="0"/>
              <a:t>Bayes himself might not have embraced the broad interpretation now called Bayesian, which was in fact pioneered and </a:t>
            </a:r>
            <a:r>
              <a:rPr lang="en-US" dirty="0" err="1"/>
              <a:t>popularised</a:t>
            </a:r>
            <a:r>
              <a:rPr lang="en-US" dirty="0"/>
              <a:t> by </a:t>
            </a:r>
            <a:r>
              <a:rPr lang="en-US" dirty="0">
                <a:hlinkClick r:id="rId9" tooltip="Pierre-Simon Laplace"/>
              </a:rPr>
              <a:t>Pierre-Simon Laplace</a:t>
            </a:r>
            <a:r>
              <a:rPr lang="en-US" dirty="0"/>
              <a:t>;</a:t>
            </a:r>
            <a:r>
              <a:rPr lang="en-US" baseline="30000" dirty="0">
                <a:hlinkClick r:id="rId10"/>
              </a:rPr>
              <a:t>[14]</a:t>
            </a:r>
            <a:r>
              <a:rPr lang="en-US" dirty="0"/>
              <a:t> it is difficult to assess </a:t>
            </a:r>
            <a:r>
              <a:rPr lang="en-US" dirty="0" err="1"/>
              <a:t>Bayes's</a:t>
            </a:r>
            <a:r>
              <a:rPr lang="en-US" dirty="0"/>
              <a:t> philosophical views on probability, since his [writing] does not go into questions of interpretation.</a:t>
            </a:r>
          </a:p>
          <a:p>
            <a:endParaRPr lang="en-US" dirty="0"/>
          </a:p>
          <a:p>
            <a:r>
              <a:rPr lang="en-US" dirty="0"/>
              <a:t>From https://</a:t>
            </a:r>
            <a:r>
              <a:rPr lang="en-US" dirty="0" err="1"/>
              <a:t>en.wikipedia.org</a:t>
            </a:r>
            <a:r>
              <a:rPr lang="en-US" dirty="0"/>
              <a:t>/wiki/</a:t>
            </a:r>
            <a:r>
              <a:rPr lang="en-US" dirty="0" err="1"/>
              <a:t>Thomas_Bayes</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2</a:t>
            </a:fld>
            <a:endParaRPr lang="en-US"/>
          </a:p>
        </p:txBody>
      </p:sp>
    </p:spTree>
    <p:extLst>
      <p:ext uri="{BB962C8B-B14F-4D97-AF65-F5344CB8AC3E}">
        <p14:creationId xmlns:p14="http://schemas.microsoft.com/office/powerpoint/2010/main" val="2147583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20</a:t>
            </a:fld>
            <a:endParaRPr lang="en-US"/>
          </a:p>
        </p:txBody>
      </p:sp>
    </p:spTree>
    <p:extLst>
      <p:ext uri="{BB962C8B-B14F-4D97-AF65-F5344CB8AC3E}">
        <p14:creationId xmlns:p14="http://schemas.microsoft.com/office/powerpoint/2010/main" val="272947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21</a:t>
            </a:fld>
            <a:endParaRPr lang="en-US"/>
          </a:p>
        </p:txBody>
      </p:sp>
    </p:spTree>
    <p:extLst>
      <p:ext uri="{BB962C8B-B14F-4D97-AF65-F5344CB8AC3E}">
        <p14:creationId xmlns:p14="http://schemas.microsoft.com/office/powerpoint/2010/main" val="3361489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22</a:t>
            </a:fld>
            <a:endParaRPr lang="en-US"/>
          </a:p>
        </p:txBody>
      </p:sp>
    </p:spTree>
    <p:extLst>
      <p:ext uri="{BB962C8B-B14F-4D97-AF65-F5344CB8AC3E}">
        <p14:creationId xmlns:p14="http://schemas.microsoft.com/office/powerpoint/2010/main" val="295580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Prep for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I want to calculate the probability that someone has TB given that they tested positive, I will just isolate this term by moving the P(test positive) term over to the other side</a:t>
            </a:r>
          </a:p>
        </p:txBody>
      </p:sp>
      <p:sp>
        <p:nvSpPr>
          <p:cNvPr id="4" name="Slide Number Placeholder 3"/>
          <p:cNvSpPr>
            <a:spLocks noGrp="1"/>
          </p:cNvSpPr>
          <p:nvPr>
            <p:ph type="sldNum" sz="quarter" idx="10"/>
          </p:nvPr>
        </p:nvSpPr>
        <p:spPr/>
        <p:txBody>
          <a:bodyPr/>
          <a:lstStyle/>
          <a:p>
            <a:fld id="{7907EA33-FA93-47D6-94A5-56A305036745}" type="slidenum">
              <a:rPr lang="en-US" smtClean="0"/>
              <a:pPr/>
              <a:t>23</a:t>
            </a:fld>
            <a:endParaRPr lang="en-US"/>
          </a:p>
        </p:txBody>
      </p:sp>
    </p:spTree>
    <p:extLst>
      <p:ext uri="{BB962C8B-B14F-4D97-AF65-F5344CB8AC3E}">
        <p14:creationId xmlns:p14="http://schemas.microsoft.com/office/powerpoint/2010/main" val="341706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24</a:t>
            </a:fld>
            <a:endParaRPr lang="en-US"/>
          </a:p>
        </p:txBody>
      </p:sp>
    </p:spTree>
    <p:extLst>
      <p:ext uri="{BB962C8B-B14F-4D97-AF65-F5344CB8AC3E}">
        <p14:creationId xmlns:p14="http://schemas.microsoft.com/office/powerpoint/2010/main" val="3045518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to identify what the problem would like us to answer.</a:t>
            </a:r>
          </a:p>
          <a:p>
            <a:endParaRPr lang="en-US" dirty="0"/>
          </a:p>
          <a:p>
            <a:r>
              <a:rPr lang="en-US" dirty="0"/>
              <a:t>Extra info about TB in the US:</a:t>
            </a:r>
          </a:p>
          <a:p>
            <a:endParaRPr lang="en-US" dirty="0"/>
          </a:p>
          <a:p>
            <a:r>
              <a:rPr lang="en-US" dirty="0"/>
              <a:t>I’ve tried to be as realistic as possible with these numbers.  Most coming from:  https://</a:t>
            </a:r>
            <a:r>
              <a:rPr lang="en-US" dirty="0" err="1"/>
              <a:t>www.cdc.gov</a:t>
            </a:r>
            <a:r>
              <a:rPr lang="en-US" dirty="0"/>
              <a:t>/</a:t>
            </a:r>
            <a:r>
              <a:rPr lang="en-US" dirty="0" err="1"/>
              <a:t>nchhstp</a:t>
            </a:r>
            <a:r>
              <a:rPr lang="en-US" dirty="0"/>
              <a:t>/newsroom/docs/factsheets/</a:t>
            </a:r>
            <a:r>
              <a:rPr lang="en-US" dirty="0" err="1"/>
              <a:t>tb</a:t>
            </a:r>
            <a:r>
              <a:rPr lang="en-US" dirty="0"/>
              <a:t>-in-the-us-a-</a:t>
            </a:r>
            <a:r>
              <a:rPr lang="en-US" dirty="0" err="1"/>
              <a:t>snapshot.pdf</a:t>
            </a:r>
            <a:r>
              <a:rPr lang="en-US" dirty="0"/>
              <a:t> (about TB prevalence in the US) and https://</a:t>
            </a:r>
            <a:r>
              <a:rPr lang="en-US" dirty="0" err="1"/>
              <a:t>www.atsjournals.org</a:t>
            </a:r>
            <a:r>
              <a:rPr lang="en-US" dirty="0"/>
              <a:t>/</a:t>
            </a:r>
            <a:r>
              <a:rPr lang="en-US" dirty="0" err="1"/>
              <a:t>doi</a:t>
            </a:r>
            <a:r>
              <a:rPr lang="en-US" dirty="0"/>
              <a:t>/full/10.1164/ajrccm.161.4.16141 (specifically about the TB skin test)</a:t>
            </a:r>
          </a:p>
          <a:p>
            <a:endParaRPr lang="en-US" dirty="0"/>
          </a:p>
          <a:p>
            <a:r>
              <a:rPr lang="en-US" dirty="0"/>
              <a:t>In 2017, there were 2.8 new cases per 100,000 individuals in the US.  This example also alludes to yearly screening for TB, which we obviously don’t do because of this incredibly low prevalence.</a:t>
            </a:r>
          </a:p>
          <a:p>
            <a:endParaRPr lang="en-US" dirty="0"/>
          </a:p>
          <a:p>
            <a:r>
              <a:rPr lang="en-US" dirty="0"/>
              <a:t>This also assumes that person has no prior knowledge of being infected or coming in close contact with an infected individual. </a:t>
            </a:r>
          </a:p>
          <a:p>
            <a:endParaRPr lang="en-US" dirty="0"/>
          </a:p>
          <a:p>
            <a:r>
              <a:rPr lang="en-US" dirty="0"/>
              <a:t>As many as 13 million (5%) of US has the latent form of TB infection but these are not new, active cases per year.</a:t>
            </a:r>
          </a:p>
        </p:txBody>
      </p:sp>
      <p:sp>
        <p:nvSpPr>
          <p:cNvPr id="4" name="Slide Number Placeholder 3"/>
          <p:cNvSpPr>
            <a:spLocks noGrp="1"/>
          </p:cNvSpPr>
          <p:nvPr>
            <p:ph type="sldNum" sz="quarter" idx="5"/>
          </p:nvPr>
        </p:nvSpPr>
        <p:spPr/>
        <p:txBody>
          <a:bodyPr/>
          <a:lstStyle/>
          <a:p>
            <a:fld id="{7907EA33-FA93-47D6-94A5-56A305036745}" type="slidenum">
              <a:rPr lang="en-US" smtClean="0"/>
              <a:pPr/>
              <a:t>26</a:t>
            </a:fld>
            <a:endParaRPr lang="en-US"/>
          </a:p>
        </p:txBody>
      </p:sp>
    </p:spTree>
    <p:extLst>
      <p:ext uri="{BB962C8B-B14F-4D97-AF65-F5344CB8AC3E}">
        <p14:creationId xmlns:p14="http://schemas.microsoft.com/office/powerpoint/2010/main" val="2738793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to identify what the problem would like us to answer</a:t>
            </a:r>
          </a:p>
        </p:txBody>
      </p:sp>
      <p:sp>
        <p:nvSpPr>
          <p:cNvPr id="4" name="Slide Number Placeholder 3"/>
          <p:cNvSpPr>
            <a:spLocks noGrp="1"/>
          </p:cNvSpPr>
          <p:nvPr>
            <p:ph type="sldNum" sz="quarter" idx="5"/>
          </p:nvPr>
        </p:nvSpPr>
        <p:spPr/>
        <p:txBody>
          <a:bodyPr/>
          <a:lstStyle/>
          <a:p>
            <a:fld id="{7907EA33-FA93-47D6-94A5-56A305036745}" type="slidenum">
              <a:rPr lang="en-US" smtClean="0"/>
              <a:pPr/>
              <a:t>27</a:t>
            </a:fld>
            <a:endParaRPr lang="en-US"/>
          </a:p>
        </p:txBody>
      </p:sp>
    </p:spTree>
    <p:extLst>
      <p:ext uri="{BB962C8B-B14F-4D97-AF65-F5344CB8AC3E}">
        <p14:creationId xmlns:p14="http://schemas.microsoft.com/office/powerpoint/2010/main" val="1806279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pPr/>
              <a:t>28</a:t>
            </a:fld>
            <a:endParaRPr lang="en-US"/>
          </a:p>
        </p:txBody>
      </p:sp>
    </p:spTree>
    <p:extLst>
      <p:ext uri="{BB962C8B-B14F-4D97-AF65-F5344CB8AC3E}">
        <p14:creationId xmlns:p14="http://schemas.microsoft.com/office/powerpoint/2010/main" val="1566282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pPr/>
              <a:t>29</a:t>
            </a:fld>
            <a:endParaRPr lang="en-US"/>
          </a:p>
        </p:txBody>
      </p:sp>
    </p:spTree>
    <p:extLst>
      <p:ext uri="{BB962C8B-B14F-4D97-AF65-F5344CB8AC3E}">
        <p14:creationId xmlns:p14="http://schemas.microsoft.com/office/powerpoint/2010/main" val="3879603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convert this joint probability into information that you do have?</a:t>
            </a:r>
          </a:p>
        </p:txBody>
      </p:sp>
      <p:sp>
        <p:nvSpPr>
          <p:cNvPr id="4" name="Slide Number Placeholder 3"/>
          <p:cNvSpPr>
            <a:spLocks noGrp="1"/>
          </p:cNvSpPr>
          <p:nvPr>
            <p:ph type="sldNum" sz="quarter" idx="5"/>
          </p:nvPr>
        </p:nvSpPr>
        <p:spPr/>
        <p:txBody>
          <a:bodyPr/>
          <a:lstStyle/>
          <a:p>
            <a:fld id="{7907EA33-FA93-47D6-94A5-56A305036745}" type="slidenum">
              <a:rPr lang="en-US" smtClean="0"/>
              <a:pPr/>
              <a:t>30</a:t>
            </a:fld>
            <a:endParaRPr lang="en-US"/>
          </a:p>
        </p:txBody>
      </p:sp>
    </p:spTree>
    <p:extLst>
      <p:ext uri="{BB962C8B-B14F-4D97-AF65-F5344CB8AC3E}">
        <p14:creationId xmlns:p14="http://schemas.microsoft.com/office/powerpoint/2010/main" val="324760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pPr/>
              <a:t>3</a:t>
            </a:fld>
            <a:endParaRPr lang="en-US"/>
          </a:p>
        </p:txBody>
      </p:sp>
    </p:spTree>
    <p:extLst>
      <p:ext uri="{BB962C8B-B14F-4D97-AF65-F5344CB8AC3E}">
        <p14:creationId xmlns:p14="http://schemas.microsoft.com/office/powerpoint/2010/main" val="2523666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pPr/>
              <a:t>31</a:t>
            </a:fld>
            <a:endParaRPr lang="en-US"/>
          </a:p>
        </p:txBody>
      </p:sp>
    </p:spTree>
    <p:extLst>
      <p:ext uri="{BB962C8B-B14F-4D97-AF65-F5344CB8AC3E}">
        <p14:creationId xmlns:p14="http://schemas.microsoft.com/office/powerpoint/2010/main" val="153868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pPr/>
              <a:t>32</a:t>
            </a:fld>
            <a:endParaRPr lang="en-US"/>
          </a:p>
        </p:txBody>
      </p:sp>
    </p:spTree>
    <p:extLst>
      <p:ext uri="{BB962C8B-B14F-4D97-AF65-F5344CB8AC3E}">
        <p14:creationId xmlns:p14="http://schemas.microsoft.com/office/powerpoint/2010/main" val="171339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don’t have yearly screenings for TB in the United States!</a:t>
            </a:r>
          </a:p>
          <a:p>
            <a:endParaRPr lang="en-US" dirty="0"/>
          </a:p>
          <a:p>
            <a:r>
              <a:rPr lang="en-US" dirty="0"/>
              <a:t>“</a:t>
            </a:r>
            <a:r>
              <a:rPr lang="en-US" sz="1200" b="0" i="0" kern="1200" dirty="0">
                <a:solidFill>
                  <a:schemeClr val="tx1"/>
                </a:solidFill>
                <a:effectLst/>
                <a:latin typeface="+mn-lt"/>
                <a:ea typeface="+mn-ea"/>
                <a:cs typeface="+mn-cs"/>
              </a:rPr>
              <a:t>The yearly incidence of new tuberculosis infection in the general U.S. population without known exposure to tuberculosis is estimated to be 0.1– 0.01%. Therefore, screening of groups without a known or likely exposure to </a:t>
            </a:r>
            <a:r>
              <a:rPr lang="en-US" sz="1200" b="0" i="1" kern="1200" dirty="0">
                <a:solidFill>
                  <a:schemeClr val="tx1"/>
                </a:solidFill>
                <a:effectLst/>
                <a:latin typeface="+mn-lt"/>
                <a:ea typeface="+mn-ea"/>
                <a:cs typeface="+mn-cs"/>
              </a:rPr>
              <a:t>M. tuberculosis</a:t>
            </a:r>
            <a:r>
              <a:rPr lang="en-US" sz="1200" b="0" i="0" kern="1200" dirty="0">
                <a:solidFill>
                  <a:schemeClr val="tx1"/>
                </a:solidFill>
                <a:effectLst/>
                <a:latin typeface="+mn-lt"/>
                <a:ea typeface="+mn-ea"/>
                <a:cs typeface="+mn-cs"/>
              </a:rPr>
              <a:t> is not recommended. In these groups, a false-positive result is more likely than a true-positive result.”</a:t>
            </a:r>
          </a:p>
          <a:p>
            <a:r>
              <a:rPr lang="en-US" dirty="0"/>
              <a:t>https://</a:t>
            </a:r>
            <a:r>
              <a:rPr lang="en-US" dirty="0" err="1"/>
              <a:t>www.atsjournals.org</a:t>
            </a:r>
            <a:r>
              <a:rPr lang="en-US" dirty="0"/>
              <a:t>/</a:t>
            </a:r>
            <a:r>
              <a:rPr lang="en-US" dirty="0" err="1"/>
              <a:t>doi</a:t>
            </a:r>
            <a:r>
              <a:rPr lang="en-US" dirty="0"/>
              <a:t>/full/10.1164/ajrccm.161.4.16141</a:t>
            </a:r>
          </a:p>
        </p:txBody>
      </p:sp>
      <p:sp>
        <p:nvSpPr>
          <p:cNvPr id="4" name="Slide Number Placeholder 3"/>
          <p:cNvSpPr>
            <a:spLocks noGrp="1"/>
          </p:cNvSpPr>
          <p:nvPr>
            <p:ph type="sldNum" sz="quarter" idx="5"/>
          </p:nvPr>
        </p:nvSpPr>
        <p:spPr/>
        <p:txBody>
          <a:bodyPr/>
          <a:lstStyle/>
          <a:p>
            <a:fld id="{7907EA33-FA93-47D6-94A5-56A305036745}" type="slidenum">
              <a:rPr lang="en-US" smtClean="0"/>
              <a:pPr/>
              <a:t>33</a:t>
            </a:fld>
            <a:endParaRPr lang="en-US"/>
          </a:p>
        </p:txBody>
      </p:sp>
    </p:spTree>
    <p:extLst>
      <p:ext uri="{BB962C8B-B14F-4D97-AF65-F5344CB8AC3E}">
        <p14:creationId xmlns:p14="http://schemas.microsoft.com/office/powerpoint/2010/main" val="2896858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our universe, which is now the US population </a:t>
            </a:r>
          </a:p>
          <a:p>
            <a:endParaRPr lang="en-US" dirty="0"/>
          </a:p>
          <a:p>
            <a:r>
              <a:rPr lang="en-US" dirty="0"/>
              <a:t>AB (having TB and testing positive) represents very small portion of area of B (testing positive)</a:t>
            </a:r>
          </a:p>
          <a:p>
            <a:endParaRPr lang="en-US" dirty="0"/>
          </a:p>
          <a:p>
            <a:r>
              <a:rPr lang="en-US" dirty="0"/>
              <a:t>Diagrams not drawn to scale – this effect should be even more prominent</a:t>
            </a:r>
          </a:p>
        </p:txBody>
      </p:sp>
      <p:sp>
        <p:nvSpPr>
          <p:cNvPr id="4" name="Slide Number Placeholder 3"/>
          <p:cNvSpPr>
            <a:spLocks noGrp="1"/>
          </p:cNvSpPr>
          <p:nvPr>
            <p:ph type="sldNum" sz="quarter" idx="5"/>
          </p:nvPr>
        </p:nvSpPr>
        <p:spPr/>
        <p:txBody>
          <a:bodyPr/>
          <a:lstStyle/>
          <a:p>
            <a:fld id="{7907EA33-FA93-47D6-94A5-56A305036745}" type="slidenum">
              <a:rPr lang="en-US" smtClean="0"/>
              <a:pPr/>
              <a:t>34</a:t>
            </a:fld>
            <a:endParaRPr lang="en-US"/>
          </a:p>
        </p:txBody>
      </p:sp>
    </p:spTree>
    <p:extLst>
      <p:ext uri="{BB962C8B-B14F-4D97-AF65-F5344CB8AC3E}">
        <p14:creationId xmlns:p14="http://schemas.microsoft.com/office/powerpoint/2010/main" val="1392961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36</a:t>
            </a:fld>
            <a:endParaRPr lang="en-US"/>
          </a:p>
        </p:txBody>
      </p:sp>
    </p:spTree>
    <p:extLst>
      <p:ext uri="{BB962C8B-B14F-4D97-AF65-F5344CB8AC3E}">
        <p14:creationId xmlns:p14="http://schemas.microsoft.com/office/powerpoint/2010/main" val="132194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this view we are starting with our prior knowledge about how many new TB cases the US sees each year, then once we know that a person has tested positive our knowledge about how likely someone is to have TB is updated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up:  See</a:t>
            </a:r>
            <a:r>
              <a:rPr lang="en-US" baseline="0" dirty="0"/>
              <a:t> </a:t>
            </a:r>
            <a:r>
              <a:rPr lang="en-US" dirty="0"/>
              <a:t>Naïve Bayes</a:t>
            </a:r>
            <a:r>
              <a:rPr lang="en-US" baseline="0" dirty="0"/>
              <a:t> lesson for use of Bayes’ Theorem in a classifier</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37</a:t>
            </a:fld>
            <a:endParaRPr lang="en-US"/>
          </a:p>
        </p:txBody>
      </p:sp>
    </p:spTree>
    <p:extLst>
      <p:ext uri="{BB962C8B-B14F-4D97-AF65-F5344CB8AC3E}">
        <p14:creationId xmlns:p14="http://schemas.microsoft.com/office/powerpoint/2010/main" val="228830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See also https://</a:t>
            </a:r>
            <a:r>
              <a:rPr lang="en-US" dirty="0" err="1"/>
              <a:t>arbital.com</a:t>
            </a:r>
            <a:r>
              <a:rPr lang="en-US" dirty="0"/>
              <a:t>/p/</a:t>
            </a:r>
            <a:r>
              <a:rPr lang="en-US" dirty="0" err="1"/>
              <a:t>bayes_rule</a:t>
            </a:r>
            <a:r>
              <a:rPr lang="en-US" dirty="0"/>
              <a:t>/?l=1zq for</a:t>
            </a:r>
            <a:r>
              <a:rPr lang="en-US" baseline="0" dirty="0"/>
              <a:t> an update guide to Bayes’ Theorem</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4</a:t>
            </a:fld>
            <a:endParaRPr lang="en-US"/>
          </a:p>
        </p:txBody>
      </p:sp>
    </p:spTree>
    <p:extLst>
      <p:ext uri="{BB962C8B-B14F-4D97-AF65-F5344CB8AC3E}">
        <p14:creationId xmlns:p14="http://schemas.microsoft.com/office/powerpoint/2010/main" val="277584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5</a:t>
            </a:fld>
            <a:endParaRPr lang="en-US"/>
          </a:p>
        </p:txBody>
      </p:sp>
    </p:spTree>
    <p:extLst>
      <p:ext uri="{BB962C8B-B14F-4D97-AF65-F5344CB8AC3E}">
        <p14:creationId xmlns:p14="http://schemas.microsoft.com/office/powerpoint/2010/main" val="395878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 to ask how we calculate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the vertical bars denote the number of elements in the set (=cardinality of the set).  |A| = cardinality of set A = number of people in the universe with TB</a:t>
            </a:r>
          </a:p>
        </p:txBody>
      </p:sp>
      <p:sp>
        <p:nvSpPr>
          <p:cNvPr id="4" name="Slide Number Placeholder 3"/>
          <p:cNvSpPr>
            <a:spLocks noGrp="1"/>
          </p:cNvSpPr>
          <p:nvPr>
            <p:ph type="sldNum" sz="quarter" idx="10"/>
          </p:nvPr>
        </p:nvSpPr>
        <p:spPr/>
        <p:txBody>
          <a:bodyPr/>
          <a:lstStyle/>
          <a:p>
            <a:fld id="{7907EA33-FA93-47D6-94A5-56A305036745}" type="slidenum">
              <a:rPr lang="en-US" smtClean="0"/>
              <a:pPr/>
              <a:t>6</a:t>
            </a:fld>
            <a:endParaRPr lang="en-US"/>
          </a:p>
        </p:txBody>
      </p:sp>
    </p:spTree>
    <p:extLst>
      <p:ext uri="{BB962C8B-B14F-4D97-AF65-F5344CB8AC3E}">
        <p14:creationId xmlns:p14="http://schemas.microsoft.com/office/powerpoint/2010/main" val="330290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consider a different set of people in the universe</a:t>
            </a:r>
          </a:p>
        </p:txBody>
      </p:sp>
      <p:sp>
        <p:nvSpPr>
          <p:cNvPr id="4" name="Slide Number Placeholder 3"/>
          <p:cNvSpPr>
            <a:spLocks noGrp="1"/>
          </p:cNvSpPr>
          <p:nvPr>
            <p:ph type="sldNum" sz="quarter" idx="10"/>
          </p:nvPr>
        </p:nvSpPr>
        <p:spPr/>
        <p:txBody>
          <a:bodyPr/>
          <a:lstStyle/>
          <a:p>
            <a:fld id="{7907EA33-FA93-47D6-94A5-56A305036745}" type="slidenum">
              <a:rPr lang="en-US" smtClean="0"/>
              <a:pPr/>
              <a:t>7</a:t>
            </a:fld>
            <a:endParaRPr lang="en-US"/>
          </a:p>
        </p:txBody>
      </p:sp>
    </p:spTree>
    <p:extLst>
      <p:ext uri="{BB962C8B-B14F-4D97-AF65-F5344CB8AC3E}">
        <p14:creationId xmlns:p14="http://schemas.microsoft.com/office/powerpoint/2010/main" val="21872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pPr/>
              <a:t>8</a:t>
            </a:fld>
            <a:endParaRPr lang="en-US"/>
          </a:p>
        </p:txBody>
      </p:sp>
    </p:spTree>
    <p:extLst>
      <p:ext uri="{BB962C8B-B14F-4D97-AF65-F5344CB8AC3E}">
        <p14:creationId xmlns:p14="http://schemas.microsoft.com/office/powerpoint/2010/main" val="37875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Instead of quantifying probability of having TB, not we are talking about testing positive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Before moving on ask if we expect these quantities to be the same (that is, P(A) = P(B)?) – Probably not!</a:t>
            </a:r>
          </a:p>
        </p:txBody>
      </p:sp>
      <p:sp>
        <p:nvSpPr>
          <p:cNvPr id="4" name="Slide Number Placeholder 3"/>
          <p:cNvSpPr>
            <a:spLocks noGrp="1"/>
          </p:cNvSpPr>
          <p:nvPr>
            <p:ph type="sldNum" sz="quarter" idx="10"/>
          </p:nvPr>
        </p:nvSpPr>
        <p:spPr/>
        <p:txBody>
          <a:bodyPr/>
          <a:lstStyle/>
          <a:p>
            <a:fld id="{7907EA33-FA93-47D6-94A5-56A305036745}" type="slidenum">
              <a:rPr lang="en-US" smtClean="0"/>
              <a:pPr/>
              <a:t>9</a:t>
            </a:fld>
            <a:endParaRPr lang="en-US"/>
          </a:p>
        </p:txBody>
      </p:sp>
    </p:spTree>
    <p:extLst>
      <p:ext uri="{BB962C8B-B14F-4D97-AF65-F5344CB8AC3E}">
        <p14:creationId xmlns:p14="http://schemas.microsoft.com/office/powerpoint/2010/main" val="1584231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257" y="685800"/>
            <a:ext cx="10058400" cy="3657600"/>
          </a:xfrm>
          <a:prstGeom prst="rect">
            <a:avLst/>
          </a:prstGeom>
        </p:spPr>
        <p:txBody>
          <a:bodyPr anchor="t" anchorCtr="0"/>
          <a:lstStyle>
            <a:lvl1pPr>
              <a:defRPr sz="5992">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cstate="screen">
            <a:alphaModFix amt="40000"/>
            <a:extLst>
              <a:ext uri="{28A0092B-C50C-407E-A947-70E740481C1C}">
                <a14:useLocalDpi xmlns:a14="http://schemas.microsoft.com/office/drawing/2010/main"/>
              </a:ext>
            </a:extLst>
          </a:blip>
          <a:stretch>
            <a:fillRect/>
          </a:stretch>
        </p:blipFill>
        <p:spPr>
          <a:xfrm>
            <a:off x="11293832" y="5627914"/>
            <a:ext cx="571456" cy="909136"/>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1" y="0"/>
            <a:ext cx="10885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7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5" y="4876788"/>
            <a:ext cx="9570195" cy="566738"/>
          </a:xfrm>
          <a:prstGeom prst="rect">
            <a:avLst/>
          </a:prstGeom>
        </p:spPr>
        <p:txBody>
          <a:bodyPr anchor="t" anchorCtr="0">
            <a:normAutofit/>
          </a:bodyPr>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793005"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4" name="Text Placeholder 3"/>
          <p:cNvSpPr>
            <a:spLocks noGrp="1"/>
          </p:cNvSpPr>
          <p:nvPr>
            <p:ph type="body" sz="half" idx="2"/>
          </p:nvPr>
        </p:nvSpPr>
        <p:spPr>
          <a:xfrm>
            <a:off x="793009" y="5443526"/>
            <a:ext cx="9570193" cy="493713"/>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793005" y="4816208"/>
            <a:ext cx="9570195"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6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9" y="892630"/>
            <a:ext cx="7720019" cy="3286126"/>
          </a:xfrm>
          <a:prstGeom prst="rect">
            <a:avLst/>
          </a:prstGeom>
        </p:spPr>
        <p:txBody>
          <a:bodyPr/>
          <a:lstStyle>
            <a:lvl1pPr>
              <a:defRPr sz="2696"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1289274" y="4401915"/>
            <a:ext cx="7279649" cy="498747"/>
          </a:xfrm>
        </p:spPr>
        <p:txBody>
          <a:bodyPr vert="horz" lIns="91440" tIns="45720" rIns="91440" bIns="45720" rtlCol="0" anchor="t">
            <a:normAutofit/>
          </a:bodyPr>
          <a:lstStyle>
            <a:lvl1pPr marL="0" indent="0">
              <a:buNone/>
              <a:defRPr lang="en-US" sz="1011" b="0" i="0" kern="1200" cap="small" dirty="0">
                <a:solidFill>
                  <a:schemeClr val="bg2">
                    <a:lumMod val="40000"/>
                    <a:lumOff val="60000"/>
                  </a:schemeClr>
                </a:solidFill>
                <a:latin typeface="+mj-lt"/>
                <a:ea typeface="+mj-ea"/>
                <a:cs typeface="+mj-cs"/>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marL="0" lvl="0" indent="0">
              <a:buNone/>
            </a:pPr>
            <a:r>
              <a:rPr lang="en-US" dirty="0"/>
              <a:t>- QUOTE AUTHOR</a:t>
            </a:r>
          </a:p>
        </p:txBody>
      </p:sp>
      <p:sp>
        <p:nvSpPr>
          <p:cNvPr id="12" name="TextBox 11"/>
          <p:cNvSpPr txBox="1"/>
          <p:nvPr/>
        </p:nvSpPr>
        <p:spPr>
          <a:xfrm>
            <a:off x="411161" y="416085"/>
            <a:ext cx="801912" cy="114691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
        <p:nvSpPr>
          <p:cNvPr id="15" name="TextBox 14"/>
          <p:cNvSpPr txBox="1"/>
          <p:nvPr/>
        </p:nvSpPr>
        <p:spPr>
          <a:xfrm>
            <a:off x="8976705" y="3431633"/>
            <a:ext cx="801912" cy="114691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Tree>
    <p:extLst>
      <p:ext uri="{BB962C8B-B14F-4D97-AF65-F5344CB8AC3E}">
        <p14:creationId xmlns:p14="http://schemas.microsoft.com/office/powerpoint/2010/main" val="85279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1" y="1234442"/>
            <a:ext cx="7720019" cy="828040"/>
          </a:xfrm>
          <a:prstGeom prst="rect">
            <a:avLst/>
          </a:prstGeom>
        </p:spPr>
        <p:txBody>
          <a:bodyPr/>
          <a:lstStyle>
            <a:lvl1pPr>
              <a:defRPr sz="2696"/>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694641" y="2393632"/>
            <a:ext cx="7720019"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694641" y="4968240"/>
            <a:ext cx="4672016"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21" dirty="0"/>
              <a:t>CALL OUT or CALL TO ACTION can go here</a:t>
            </a:r>
          </a:p>
        </p:txBody>
      </p:sp>
    </p:spTree>
    <p:extLst>
      <p:ext uri="{BB962C8B-B14F-4D97-AF65-F5344CB8AC3E}">
        <p14:creationId xmlns:p14="http://schemas.microsoft.com/office/powerpoint/2010/main" val="199010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8" y="2962275"/>
            <a:ext cx="2946867"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16" name="Text Placeholder 3"/>
          <p:cNvSpPr>
            <a:spLocks noGrp="1"/>
          </p:cNvSpPr>
          <p:nvPr>
            <p:ph type="body" sz="half" idx="15"/>
          </p:nvPr>
        </p:nvSpPr>
        <p:spPr>
          <a:xfrm>
            <a:off x="645503" y="3648076"/>
            <a:ext cx="2927351"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5" name="Text Placeholder 4"/>
          <p:cNvSpPr>
            <a:spLocks noGrp="1"/>
          </p:cNvSpPr>
          <p:nvPr>
            <p:ph type="body" sz="quarter" idx="3"/>
          </p:nvPr>
        </p:nvSpPr>
        <p:spPr>
          <a:xfrm>
            <a:off x="3876704" y="2962275"/>
            <a:ext cx="2936241"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19" name="Text Placeholder 3"/>
          <p:cNvSpPr>
            <a:spLocks noGrp="1"/>
          </p:cNvSpPr>
          <p:nvPr>
            <p:ph type="body" sz="half" idx="16"/>
          </p:nvPr>
        </p:nvSpPr>
        <p:spPr>
          <a:xfrm>
            <a:off x="3866147" y="3648076"/>
            <a:ext cx="2946795"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14" name="Text Placeholder 4"/>
          <p:cNvSpPr>
            <a:spLocks noGrp="1"/>
          </p:cNvSpPr>
          <p:nvPr>
            <p:ph type="body" sz="quarter" idx="13"/>
          </p:nvPr>
        </p:nvSpPr>
        <p:spPr>
          <a:xfrm>
            <a:off x="7117742" y="2962275"/>
            <a:ext cx="2932113"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20" name="Text Placeholder 3"/>
          <p:cNvSpPr>
            <a:spLocks noGrp="1"/>
          </p:cNvSpPr>
          <p:nvPr>
            <p:ph type="body" sz="half" idx="17"/>
          </p:nvPr>
        </p:nvSpPr>
        <p:spPr>
          <a:xfrm>
            <a:off x="7117742" y="3648076"/>
            <a:ext cx="2932113" cy="2381250"/>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17" name="Straight Connector 16"/>
          <p:cNvCxnSpPr>
            <a:cxnSpLocks/>
          </p:cNvCxnSpPr>
          <p:nvPr/>
        </p:nvCxnSpPr>
        <p:spPr>
          <a:xfrm>
            <a:off x="3719183" y="3114676"/>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6"/>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721240"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3" name="Oval 22">
            <a:extLst>
              <a:ext uri="{FF2B5EF4-FFF2-40B4-BE49-F238E27FC236}">
                <a16:creationId xmlns:a16="http://schemas.microsoft.com/office/drawing/2014/main" id="{AAE72322-60BD-2643-8938-E19617DB5104}"/>
              </a:ext>
            </a:extLst>
          </p:cNvPr>
          <p:cNvSpPr/>
          <p:nvPr/>
        </p:nvSpPr>
        <p:spPr>
          <a:xfrm>
            <a:off x="3971952"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4" name="Oval 23">
            <a:extLst>
              <a:ext uri="{FF2B5EF4-FFF2-40B4-BE49-F238E27FC236}">
                <a16:creationId xmlns:a16="http://schemas.microsoft.com/office/drawing/2014/main" id="{90C76404-DA09-8443-9D3C-1696077594EF}"/>
              </a:ext>
            </a:extLst>
          </p:cNvPr>
          <p:cNvSpPr/>
          <p:nvPr/>
        </p:nvSpPr>
        <p:spPr>
          <a:xfrm>
            <a:off x="7212994" y="1633540"/>
            <a:ext cx="1266825" cy="1266826"/>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Tree>
    <p:extLst>
      <p:ext uri="{BB962C8B-B14F-4D97-AF65-F5344CB8AC3E}">
        <p14:creationId xmlns:p14="http://schemas.microsoft.com/office/powerpoint/2010/main" val="4281864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50"/>
            <a:ext cx="2940052"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29" name="Picture Placeholder 2"/>
          <p:cNvSpPr>
            <a:spLocks noGrp="1" noChangeAspect="1"/>
          </p:cNvSpPr>
          <p:nvPr>
            <p:ph type="pic" idx="15"/>
          </p:nvPr>
        </p:nvSpPr>
        <p:spPr>
          <a:xfrm>
            <a:off x="652463" y="1819276"/>
            <a:ext cx="2940052"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2" name="Text Placeholder 3"/>
          <p:cNvSpPr>
            <a:spLocks noGrp="1"/>
          </p:cNvSpPr>
          <p:nvPr>
            <p:ph type="body" sz="half" idx="18"/>
          </p:nvPr>
        </p:nvSpPr>
        <p:spPr>
          <a:xfrm>
            <a:off x="652463" y="4217613"/>
            <a:ext cx="2940052"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5" name="Text Placeholder 4"/>
          <p:cNvSpPr>
            <a:spLocks noGrp="1"/>
          </p:cNvSpPr>
          <p:nvPr>
            <p:ph type="body" sz="quarter" idx="3"/>
          </p:nvPr>
        </p:nvSpPr>
        <p:spPr>
          <a:xfrm>
            <a:off x="3889378" y="3641350"/>
            <a:ext cx="2930524"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30" name="Picture Placeholder 2"/>
          <p:cNvSpPr>
            <a:spLocks noGrp="1" noChangeAspect="1"/>
          </p:cNvSpPr>
          <p:nvPr>
            <p:ph type="pic" idx="21"/>
          </p:nvPr>
        </p:nvSpPr>
        <p:spPr>
          <a:xfrm>
            <a:off x="3889377" y="1819276"/>
            <a:ext cx="2930524"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3" name="Text Placeholder 3"/>
          <p:cNvSpPr>
            <a:spLocks noGrp="1"/>
          </p:cNvSpPr>
          <p:nvPr>
            <p:ph type="body" sz="half" idx="19"/>
          </p:nvPr>
        </p:nvSpPr>
        <p:spPr>
          <a:xfrm>
            <a:off x="3888023" y="4217613"/>
            <a:ext cx="2934408"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sp>
        <p:nvSpPr>
          <p:cNvPr id="14" name="Text Placeholder 4"/>
          <p:cNvSpPr>
            <a:spLocks noGrp="1"/>
          </p:cNvSpPr>
          <p:nvPr>
            <p:ph type="body" sz="quarter" idx="13"/>
          </p:nvPr>
        </p:nvSpPr>
        <p:spPr>
          <a:xfrm>
            <a:off x="7124702" y="3641350"/>
            <a:ext cx="2932113"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Edit Master text styles</a:t>
            </a:r>
          </a:p>
        </p:txBody>
      </p:sp>
      <p:sp>
        <p:nvSpPr>
          <p:cNvPr id="31" name="Picture Placeholder 2"/>
          <p:cNvSpPr>
            <a:spLocks noGrp="1" noChangeAspect="1"/>
          </p:cNvSpPr>
          <p:nvPr>
            <p:ph type="pic" idx="22"/>
          </p:nvPr>
        </p:nvSpPr>
        <p:spPr>
          <a:xfrm>
            <a:off x="7124702" y="1819276"/>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4" name="Text Placeholder 3"/>
          <p:cNvSpPr>
            <a:spLocks noGrp="1"/>
          </p:cNvSpPr>
          <p:nvPr>
            <p:ph type="body" sz="half" idx="20"/>
          </p:nvPr>
        </p:nvSpPr>
        <p:spPr>
          <a:xfrm>
            <a:off x="7124578" y="4217610"/>
            <a:ext cx="2935996" cy="1487866"/>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19" name="Straight Connector 18"/>
          <p:cNvCxnSpPr/>
          <p:nvPr/>
        </p:nvCxnSpPr>
        <p:spPr>
          <a:xfrm>
            <a:off x="3726143" y="1743076"/>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8" y="1743076"/>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636467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6"/>
            <a:ext cx="8825659" cy="1683993"/>
          </a:xfrm>
          <a:prstGeom prst="rect">
            <a:avLst/>
          </a:prstGeom>
        </p:spPr>
        <p:txBody>
          <a:bodyPr anchor="t" anchorCtr="0"/>
          <a:lstStyle>
            <a:lvl1pPr algn="ctr">
              <a:defRPr sz="5392">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5443867" y="4568660"/>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5737780"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2517" y="480151"/>
            <a:ext cx="416328" cy="526087"/>
          </a:xfrm>
          <a:prstGeom prst="rect">
            <a:avLst/>
          </a:prstGeom>
        </p:spPr>
      </p:pic>
    </p:spTree>
    <p:extLst>
      <p:ext uri="{BB962C8B-B14F-4D97-AF65-F5344CB8AC3E}">
        <p14:creationId xmlns:p14="http://schemas.microsoft.com/office/powerpoint/2010/main" val="1971624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3803" y="1149350"/>
            <a:ext cx="9810751" cy="2324100"/>
          </a:xfrm>
          <a:prstGeom prst="rect">
            <a:avLst/>
          </a:prstGeom>
        </p:spPr>
        <p:txBody>
          <a:bodyPr anchor="b"/>
          <a:lstStyle/>
          <a:p>
            <a:r>
              <a:rPr lang="en-US"/>
              <a:t>Click to edit Master title style</a:t>
            </a:r>
            <a:endParaRPr/>
          </a:p>
        </p:txBody>
      </p:sp>
      <p:sp>
        <p:nvSpPr>
          <p:cNvPr id="12" name="Body Level One…"/>
          <p:cNvSpPr txBox="1">
            <a:spLocks noGrp="1"/>
          </p:cNvSpPr>
          <p:nvPr>
            <p:ph type="body" sz="quarter" idx="1"/>
          </p:nvPr>
        </p:nvSpPr>
        <p:spPr>
          <a:xfrm>
            <a:off x="1193803" y="3536951"/>
            <a:ext cx="9810751" cy="793750"/>
          </a:xfrm>
          <a:prstGeom prst="rect">
            <a:avLst/>
          </a:prstGeom>
        </p:spPr>
        <p:txBody>
          <a:bodyPr anchor="t"/>
          <a:lstStyle>
            <a:lvl1pPr marL="0" indent="0" algn="ctr">
              <a:spcBef>
                <a:spcPts val="0"/>
              </a:spcBef>
              <a:buSzTx/>
              <a:buNone/>
              <a:defRPr sz="1236"/>
            </a:lvl1pPr>
            <a:lvl2pPr marL="0" indent="0" algn="ctr">
              <a:spcBef>
                <a:spcPts val="0"/>
              </a:spcBef>
              <a:buSzTx/>
              <a:buNone/>
              <a:defRPr sz="1236"/>
            </a:lvl2pPr>
            <a:lvl3pPr marL="0" indent="0" algn="ctr">
              <a:spcBef>
                <a:spcPts val="0"/>
              </a:spcBef>
              <a:buSzTx/>
              <a:buNone/>
              <a:defRPr sz="1236"/>
            </a:lvl3pPr>
            <a:lvl4pPr marL="0" indent="0" algn="ctr">
              <a:spcBef>
                <a:spcPts val="0"/>
              </a:spcBef>
              <a:buSzTx/>
              <a:buNone/>
              <a:defRPr sz="1236"/>
            </a:lvl4pPr>
            <a:lvl5pPr marL="0" indent="0" algn="ctr">
              <a:spcBef>
                <a:spcPts val="0"/>
              </a:spcBef>
              <a:buSzTx/>
              <a:buNone/>
              <a:defRPr sz="12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txBox="1">
            <a:spLocks noGrp="1"/>
          </p:cNvSpPr>
          <p:nvPr>
            <p:ph type="sldNum" sz="quarter" idx="2"/>
          </p:nvPr>
        </p:nvSpPr>
        <p:spPr>
          <a:xfrm>
            <a:off x="5977629" y="6502401"/>
            <a:ext cx="226619" cy="234950"/>
          </a:xfrm>
          <a:prstGeom prst="rect">
            <a:avLst/>
          </a:prstGeom>
        </p:spPr>
        <p:txBody>
          <a:bodyPr anchor="t"/>
          <a:lstStyle/>
          <a:p>
            <a:fld id="{4A880DE4-6F28-4CEB-87D6-558DEE0C46BF}" type="slidenum">
              <a:rPr lang="en-US" smtClean="0"/>
              <a:pPr/>
              <a:t>‹#›</a:t>
            </a:fld>
            <a:endParaRPr lang="en-US"/>
          </a:p>
        </p:txBody>
      </p:sp>
    </p:spTree>
    <p:extLst>
      <p:ext uri="{BB962C8B-B14F-4D97-AF65-F5344CB8AC3E}">
        <p14:creationId xmlns:p14="http://schemas.microsoft.com/office/powerpoint/2010/main" val="239976420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3" y="4476752"/>
            <a:ext cx="9810751" cy="256673"/>
          </a:xfrm>
          <a:prstGeom prst="rect">
            <a:avLst/>
          </a:prstGeom>
        </p:spPr>
        <p:txBody>
          <a:bodyPr anchor="t">
            <a:spAutoFit/>
          </a:bodyPr>
          <a:lstStyle>
            <a:lvl1pPr marL="0" indent="0" algn="ctr">
              <a:spcBef>
                <a:spcPts val="0"/>
              </a:spcBef>
              <a:buSzTx/>
              <a:buNone/>
              <a:defRPr sz="1068" b="1">
                <a:latin typeface="Helvetica"/>
                <a:ea typeface="Helvetica"/>
                <a:cs typeface="Helvetica"/>
                <a:sym typeface="Helvetica"/>
              </a:defRPr>
            </a:lvl1pPr>
          </a:lstStyle>
          <a:p>
            <a:pPr lvl="0"/>
            <a:r>
              <a:rPr lang="en-US"/>
              <a:t>Edit Master text styles</a:t>
            </a:r>
          </a:p>
        </p:txBody>
      </p:sp>
      <p:sp>
        <p:nvSpPr>
          <p:cNvPr id="94" name="“Type a quote here.”"/>
          <p:cNvSpPr txBox="1">
            <a:spLocks noGrp="1"/>
          </p:cNvSpPr>
          <p:nvPr>
            <p:ph type="body" sz="quarter" idx="14"/>
          </p:nvPr>
        </p:nvSpPr>
        <p:spPr>
          <a:xfrm>
            <a:off x="1193803" y="3003552"/>
            <a:ext cx="9810751" cy="334387"/>
          </a:xfrm>
          <a:prstGeom prst="rect">
            <a:avLst/>
          </a:prstGeom>
        </p:spPr>
        <p:txBody>
          <a:bodyPr>
            <a:spAutoFit/>
          </a:bodyPr>
          <a:lstStyle>
            <a:lvl1pPr marL="0" indent="0" algn="ctr">
              <a:spcBef>
                <a:spcPts val="955"/>
              </a:spcBef>
              <a:buSzTx/>
              <a:buNone/>
              <a:defRPr sz="1573"/>
            </a:lvl1pPr>
          </a:lstStyle>
          <a:p>
            <a:pPr lvl="0"/>
            <a:r>
              <a:rPr lang="en-US"/>
              <a:t>Edit Master text styles</a:t>
            </a:r>
          </a:p>
        </p:txBody>
      </p:sp>
      <p:sp>
        <p:nvSpPr>
          <p:cNvPr id="95" name="Slide Number"/>
          <p:cNvSpPr txBox="1">
            <a:spLocks noGrp="1"/>
          </p:cNvSpPr>
          <p:nvPr>
            <p:ph type="sldNum" sz="quarter" idx="2"/>
          </p:nvPr>
        </p:nvSpPr>
        <p:spPr>
          <a:xfrm>
            <a:off x="5977629" y="6502401"/>
            <a:ext cx="226619" cy="234950"/>
          </a:xfrm>
          <a:prstGeom prst="rect">
            <a:avLst/>
          </a:prstGeom>
        </p:spPr>
        <p:txBody>
          <a:bodyPr anchor="t"/>
          <a:lstStyle/>
          <a:p>
            <a:fld id="{4A880DE4-6F28-4CEB-87D6-558DEE0C46BF}" type="slidenum">
              <a:rPr lang="en-US" smtClean="0"/>
              <a:pPr/>
              <a:t>‹#›</a:t>
            </a:fld>
            <a:endParaRPr lang="en-US"/>
          </a:p>
        </p:txBody>
      </p:sp>
    </p:spTree>
    <p:extLst>
      <p:ext uri="{BB962C8B-B14F-4D97-AF65-F5344CB8AC3E}">
        <p14:creationId xmlns:p14="http://schemas.microsoft.com/office/powerpoint/2010/main" val="141613548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xfrm>
            <a:off x="5977629" y="6502401"/>
            <a:ext cx="226619" cy="234950"/>
          </a:xfrm>
          <a:prstGeom prst="rect">
            <a:avLst/>
          </a:prstGeom>
        </p:spPr>
        <p:txBody>
          <a:bodyPr anchor="t"/>
          <a:lstStyle/>
          <a:p>
            <a:fld id="{4A880DE4-6F28-4CEB-87D6-558DEE0C46BF}" type="slidenum">
              <a:rPr lang="en-US" smtClean="0"/>
              <a:pPr/>
              <a:t>‹#›</a:t>
            </a:fld>
            <a:endParaRPr lang="en-US"/>
          </a:p>
        </p:txBody>
      </p:sp>
    </p:spTree>
    <p:extLst>
      <p:ext uri="{BB962C8B-B14F-4D97-AF65-F5344CB8AC3E}">
        <p14:creationId xmlns:p14="http://schemas.microsoft.com/office/powerpoint/2010/main" val="184366022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3803" y="2266950"/>
            <a:ext cx="9810751" cy="2324100"/>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5977629" y="6502401"/>
            <a:ext cx="226619" cy="234950"/>
          </a:xfrm>
          <a:prstGeom prst="rect">
            <a:avLst/>
          </a:prstGeom>
        </p:spPr>
        <p:txBody>
          <a:bodyPr anchor="t"/>
          <a:lstStyle/>
          <a:p>
            <a:fld id="{4A880DE4-6F28-4CEB-87D6-558DEE0C46BF}" type="slidenum">
              <a:rPr lang="en-US" smtClean="0"/>
              <a:pPr/>
              <a:t>‹#›</a:t>
            </a:fld>
            <a:endParaRPr lang="en-US"/>
          </a:p>
        </p:txBody>
      </p:sp>
    </p:spTree>
    <p:extLst>
      <p:ext uri="{BB962C8B-B14F-4D97-AF65-F5344CB8AC3E}">
        <p14:creationId xmlns:p14="http://schemas.microsoft.com/office/powerpoint/2010/main" val="33763488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9"/>
            <a:ext cx="8825659" cy="2619548"/>
          </a:xfrm>
          <a:prstGeom prst="rect">
            <a:avLst/>
          </a:prstGeom>
        </p:spPr>
        <p:txBody>
          <a:bodyPr anchor="t" anchorCtr="0"/>
          <a:lstStyle>
            <a:lvl1pPr algn="ctr">
              <a:defRPr sz="4044">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9" cy="646390"/>
          </a:xfrm>
        </p:spPr>
        <p:txBody>
          <a:bodyPr anchor="t"/>
          <a:lstStyle>
            <a:lvl1pPr marL="0" indent="0" algn="ctr">
              <a:buNone/>
              <a:defRPr cap="none" baseline="0">
                <a:solidFill>
                  <a:schemeClr val="bg1"/>
                </a:solidFill>
              </a:defRPr>
            </a:lvl1pPr>
            <a:lvl2pPr marL="256828" indent="0" algn="ctr">
              <a:buNone/>
              <a:defRPr>
                <a:solidFill>
                  <a:schemeClr val="tx1">
                    <a:tint val="75000"/>
                  </a:schemeClr>
                </a:solidFill>
              </a:defRPr>
            </a:lvl2pPr>
            <a:lvl3pPr marL="513657" indent="0" algn="ctr">
              <a:buNone/>
              <a:defRPr>
                <a:solidFill>
                  <a:schemeClr val="tx1">
                    <a:tint val="75000"/>
                  </a:schemeClr>
                </a:solidFill>
              </a:defRPr>
            </a:lvl3pPr>
            <a:lvl4pPr marL="770485" indent="0" algn="ctr">
              <a:buNone/>
              <a:defRPr>
                <a:solidFill>
                  <a:schemeClr val="tx1">
                    <a:tint val="75000"/>
                  </a:schemeClr>
                </a:solidFill>
              </a:defRPr>
            </a:lvl4pPr>
            <a:lvl5pPr marL="1027314" indent="0" algn="ctr">
              <a:buNone/>
              <a:defRPr>
                <a:solidFill>
                  <a:schemeClr val="tx1">
                    <a:tint val="75000"/>
                  </a:schemeClr>
                </a:solidFill>
              </a:defRPr>
            </a:lvl5pPr>
            <a:lvl6pPr marL="1284142" indent="0" algn="ctr">
              <a:buNone/>
              <a:defRPr>
                <a:solidFill>
                  <a:schemeClr val="tx1">
                    <a:tint val="75000"/>
                  </a:schemeClr>
                </a:solidFill>
              </a:defRPr>
            </a:lvl6pPr>
            <a:lvl7pPr marL="1540971" indent="0" algn="ctr">
              <a:buNone/>
              <a:defRPr>
                <a:solidFill>
                  <a:schemeClr val="tx1">
                    <a:tint val="75000"/>
                  </a:schemeClr>
                </a:solidFill>
              </a:defRPr>
            </a:lvl7pPr>
            <a:lvl8pPr marL="1797799" indent="0" algn="ctr">
              <a:buNone/>
              <a:defRPr>
                <a:solidFill>
                  <a:schemeClr val="tx1">
                    <a:tint val="75000"/>
                  </a:schemeClr>
                </a:solidFill>
              </a:defRPr>
            </a:lvl8pPr>
            <a:lvl9pPr marL="205462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5443867"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5737780"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2517" y="480151"/>
            <a:ext cx="416328" cy="526087"/>
          </a:xfrm>
          <a:prstGeom prst="rect">
            <a:avLst/>
          </a:prstGeom>
        </p:spPr>
      </p:pic>
    </p:spTree>
    <p:extLst>
      <p:ext uri="{BB962C8B-B14F-4D97-AF65-F5344CB8AC3E}">
        <p14:creationId xmlns:p14="http://schemas.microsoft.com/office/powerpoint/2010/main" val="238933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r>
              <a:rPr lang="en-US"/>
              <a:t>Click to edit Master title style</a:t>
            </a:r>
            <a:endParaRPr/>
          </a:p>
        </p:txBody>
      </p:sp>
      <p:sp>
        <p:nvSpPr>
          <p:cNvPr id="3" name="Holder 3"/>
          <p:cNvSpPr>
            <a:spLocks noGrp="1"/>
          </p:cNvSpPr>
          <p:nvPr>
            <p:ph sz="half" idx="2"/>
          </p:nvPr>
        </p:nvSpPr>
        <p:spPr>
          <a:xfrm>
            <a:off x="609601" y="1577340"/>
            <a:ext cx="5303520" cy="4526280"/>
          </a:xfrm>
          <a:prstGeom prst="rect">
            <a:avLst/>
          </a:prstGeom>
        </p:spPr>
        <p:txBody>
          <a:bodyPr wrap="square" lIns="0" tIns="0" rIns="0" bIns="0">
            <a:noAutofit/>
          </a:bodyPr>
          <a:lstStyle/>
          <a:p>
            <a:pPr lvl="0"/>
            <a:r>
              <a:rPr lang="en-US"/>
              <a:t>Edit Master text styles</a:t>
            </a: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noAutofit/>
          </a:bodyPr>
          <a:lstStyle/>
          <a:p>
            <a:pPr lvl="0"/>
            <a:r>
              <a:rPr lang="en-US"/>
              <a:t>Edit Master text styles</a:t>
            </a:r>
          </a:p>
        </p:txBody>
      </p:sp>
      <p:sp>
        <p:nvSpPr>
          <p:cNvPr id="5" name="Holder 5"/>
          <p:cNvSpPr>
            <a:spLocks noGrp="1"/>
          </p:cNvSpPr>
          <p:nvPr>
            <p:ph type="ftr" sz="quarter" idx="5"/>
          </p:nvPr>
        </p:nvSpPr>
        <p:spPr/>
        <p:txBody>
          <a:bodyPr lIns="0" tIns="0" rIns="0" bIns="0"/>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F90D3069-4415-4E77-B65B-EF0115801BAA}" type="datetimeFigureOut">
              <a:rPr lang="en-US" smtClean="0"/>
              <a:pPr/>
              <a:t>7/22/19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4A880DE4-6F28-4CEB-87D6-558DEE0C46BF}" type="slidenum">
              <a:rPr lang="en-US" smtClean="0"/>
              <a:pPr/>
              <a:t>‹#›</a:t>
            </a:fld>
            <a:endParaRPr lang="en-US"/>
          </a:p>
        </p:txBody>
      </p:sp>
    </p:spTree>
    <p:extLst>
      <p:ext uri="{BB962C8B-B14F-4D97-AF65-F5344CB8AC3E}">
        <p14:creationId xmlns:p14="http://schemas.microsoft.com/office/powerpoint/2010/main" val="1603979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3"/>
            <a:ext cx="10363200" cy="1440179"/>
          </a:xfrm>
          <a:prstGeom prst="rect">
            <a:avLst/>
          </a:prstGeom>
        </p:spPr>
        <p:txBody>
          <a:bodyPr wrap="square" lIns="0" tIns="0" rIns="0" bIns="0">
            <a:noAutofit/>
          </a:bodyPr>
          <a:lstStyle/>
          <a:p>
            <a:r>
              <a:rPr lang="en-US"/>
              <a:t>Click to edit Master title style</a:t>
            </a:r>
            <a:endParaRPr/>
          </a:p>
        </p:txBody>
      </p:sp>
      <p:sp>
        <p:nvSpPr>
          <p:cNvPr id="3" name="Holder 3"/>
          <p:cNvSpPr>
            <a:spLocks noGrp="1"/>
          </p:cNvSpPr>
          <p:nvPr>
            <p:ph type="subTitle" idx="4"/>
          </p:nvPr>
        </p:nvSpPr>
        <p:spPr>
          <a:xfrm>
            <a:off x="1828802" y="3840480"/>
            <a:ext cx="8534399" cy="1714500"/>
          </a:xfrm>
          <a:prstGeom prst="rect">
            <a:avLst/>
          </a:prstGeom>
        </p:spPr>
        <p:txBody>
          <a:bodyPr wrap="square" lIns="0" tIns="0" rIns="0" bIns="0">
            <a:noAutofit/>
          </a:bodyPr>
          <a:lstStyle/>
          <a:p>
            <a:r>
              <a:rPr lang="en-US"/>
              <a:t>Click to edit Master subtitle style</a:t>
            </a:r>
            <a:endParaRPr/>
          </a:p>
        </p:txBody>
      </p:sp>
      <p:sp>
        <p:nvSpPr>
          <p:cNvPr id="4" name="Holder 4"/>
          <p:cNvSpPr>
            <a:spLocks noGrp="1"/>
          </p:cNvSpPr>
          <p:nvPr>
            <p:ph type="ftr" sz="quarter" idx="5"/>
          </p:nvPr>
        </p:nvSpPr>
        <p:spPr/>
        <p:txBody>
          <a:bodyPr lIns="0" tIns="0" rIns="0" bIns="0"/>
          <a:lstStyle/>
          <a:p>
            <a:endParaRPr lang="en-US"/>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90D3069-4415-4E77-B65B-EF0115801BAA}" type="datetimeFigureOut">
              <a:rPr lang="en-US" smtClean="0"/>
              <a:pPr/>
              <a:t>7/22/19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4A880DE4-6F28-4CEB-87D6-558DEE0C46BF}" type="slidenum">
              <a:rPr lang="en-US" smtClean="0"/>
              <a:pPr/>
              <a:t>‹#›</a:t>
            </a:fld>
            <a:endParaRPr lang="en-US"/>
          </a:p>
        </p:txBody>
      </p:sp>
    </p:spTree>
    <p:extLst>
      <p:ext uri="{BB962C8B-B14F-4D97-AF65-F5344CB8AC3E}">
        <p14:creationId xmlns:p14="http://schemas.microsoft.com/office/powerpoint/2010/main" val="176043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8" y="338422"/>
            <a:ext cx="9660916" cy="985557"/>
          </a:xfrm>
          <a:prstGeom prst="rect">
            <a:avLst/>
          </a:prstGeom>
        </p:spPr>
        <p:txBody>
          <a:bodyPr/>
          <a:lstStyle>
            <a:lvl1pPr>
              <a:defRPr spc="169"/>
            </a:lvl1pPr>
          </a:lstStyle>
          <a:p>
            <a:r>
              <a:rPr lang="en-US" dirty="0"/>
              <a:t>SLIDE TITLE GOES HERE</a:t>
            </a:r>
          </a:p>
        </p:txBody>
      </p:sp>
      <p:sp>
        <p:nvSpPr>
          <p:cNvPr id="3" name="Content Placeholder 2"/>
          <p:cNvSpPr>
            <a:spLocks noGrp="1"/>
          </p:cNvSpPr>
          <p:nvPr>
            <p:ph idx="1"/>
          </p:nvPr>
        </p:nvSpPr>
        <p:spPr>
          <a:xfrm>
            <a:off x="388938" y="1590679"/>
            <a:ext cx="9660916" cy="4195480"/>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0496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7" y="1603378"/>
            <a:ext cx="4396339" cy="4195763"/>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0117" y="1598894"/>
            <a:ext cx="4396341" cy="4200245"/>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388938" y="338422"/>
            <a:ext cx="9660916" cy="985557"/>
          </a:xfrm>
          <a:prstGeom prst="rect">
            <a:avLst/>
          </a:prstGeom>
        </p:spPr>
        <p:txBody>
          <a:bodyPr/>
          <a:lstStyle>
            <a:lvl1pPr>
              <a:defRPr spc="169"/>
            </a:lvl1pPr>
          </a:lstStyle>
          <a:p>
            <a:r>
              <a:rPr lang="en-US" dirty="0"/>
              <a:t>SLIDE TITLE GOES HERE</a:t>
            </a:r>
          </a:p>
        </p:txBody>
      </p:sp>
    </p:spTree>
    <p:extLst>
      <p:ext uri="{BB962C8B-B14F-4D97-AF65-F5344CB8AC3E}">
        <p14:creationId xmlns:p14="http://schemas.microsoft.com/office/powerpoint/2010/main" val="354739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9"/>
            <a:ext cx="4396339"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4" name="Content Placeholder 3"/>
          <p:cNvSpPr>
            <a:spLocks noGrp="1"/>
          </p:cNvSpPr>
          <p:nvPr>
            <p:ph sz="half" idx="2"/>
          </p:nvPr>
        </p:nvSpPr>
        <p:spPr>
          <a:xfrm>
            <a:off x="388937" y="2201328"/>
            <a:ext cx="4396339" cy="3741738"/>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940121" y="1591729"/>
            <a:ext cx="4396339" cy="576262"/>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6" name="Content Placeholder 5"/>
          <p:cNvSpPr>
            <a:spLocks noGrp="1"/>
          </p:cNvSpPr>
          <p:nvPr>
            <p:ph sz="quarter" idx="4"/>
          </p:nvPr>
        </p:nvSpPr>
        <p:spPr>
          <a:xfrm>
            <a:off x="4940121" y="2201328"/>
            <a:ext cx="4396339" cy="3741738"/>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26862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388938" y="338422"/>
            <a:ext cx="9660916"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79875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3"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923926" y="4057652"/>
            <a:ext cx="7534276" cy="1095376"/>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923926" y="1976723"/>
            <a:ext cx="7534276" cy="1842807"/>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56889" y="6010094"/>
            <a:ext cx="416328" cy="526087"/>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2997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2" y="0"/>
            <a:ext cx="5050972" cy="68580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2" y="0"/>
            <a:ext cx="5050972"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578143" y="1780779"/>
            <a:ext cx="3819688" cy="3096025"/>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56889" y="6010094"/>
            <a:ext cx="416328" cy="526087"/>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5520256" y="1780779"/>
            <a:ext cx="3308059"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421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6" y="1209676"/>
            <a:ext cx="3401064" cy="1447800"/>
          </a:xfrm>
          <a:prstGeom prst="rect">
            <a:avLst/>
          </a:prstGeom>
        </p:spPr>
        <p:txBody>
          <a:bodyPr anchor="b"/>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763738" y="2891159"/>
            <a:ext cx="3401063" cy="2895599"/>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4438651" y="1087503"/>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4712502"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Tree>
    <p:extLst>
      <p:ext uri="{BB962C8B-B14F-4D97-AF65-F5344CB8AC3E}">
        <p14:creationId xmlns:p14="http://schemas.microsoft.com/office/powerpoint/2010/main" val="529374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5" cstate="screen">
            <a:extLst>
              <a:ext uri="{28A0092B-C50C-407E-A947-70E740481C1C}">
                <a14:useLocalDpi xmlns:a14="http://schemas.microsoft.com/office/drawing/2010/main"/>
              </a:ext>
            </a:extLst>
          </a:blip>
          <a:srcRect b="23320"/>
          <a:stretch/>
        </p:blipFill>
        <p:spPr>
          <a:xfrm>
            <a:off x="8605879" y="6096000"/>
            <a:ext cx="993736" cy="762000"/>
          </a:xfrm>
          <a:prstGeom prst="rect">
            <a:avLst/>
          </a:prstGeom>
        </p:spPr>
      </p:pic>
      <p:sp>
        <p:nvSpPr>
          <p:cNvPr id="14" name="Rectangle 13"/>
          <p:cNvSpPr/>
          <p:nvPr/>
        </p:nvSpPr>
        <p:spPr>
          <a:xfrm>
            <a:off x="1" y="0"/>
            <a:ext cx="108856"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2"/>
            <a:ext cx="8946541" cy="419548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6" cstate="screen">
            <a:alphaModFix amt="35000"/>
            <a:extLst>
              <a:ext uri="{28A0092B-C50C-407E-A947-70E740481C1C}">
                <a14:useLocalDpi xmlns:a14="http://schemas.microsoft.com/office/drawing/2010/main"/>
              </a:ext>
            </a:extLst>
          </a:blip>
          <a:stretch>
            <a:fillRect/>
          </a:stretch>
        </p:blipFill>
        <p:spPr>
          <a:xfrm>
            <a:off x="11277262" y="5861954"/>
            <a:ext cx="473804" cy="598714"/>
          </a:xfrm>
          <a:prstGeom prst="rect">
            <a:avLst/>
          </a:prstGeom>
        </p:spPr>
      </p:pic>
      <p:graphicFrame>
        <p:nvGraphicFramePr>
          <p:cNvPr id="7" name="Object 6" hidden="1">
            <a:extLst>
              <a:ext uri="{FF2B5EF4-FFF2-40B4-BE49-F238E27FC236}">
                <a16:creationId xmlns:a16="http://schemas.microsoft.com/office/drawing/2014/main" id="{6C11B457-DE30-F840-909D-BFE9638A9CAE}"/>
              </a:ext>
            </a:extLst>
          </p:cNvPr>
          <p:cNvGraphicFramePr>
            <a:graphicFrameLocks noChangeAspect="1"/>
          </p:cNvGraphicFramePr>
          <p:nvPr>
            <p:custDataLst>
              <p:tags r:id="rId24"/>
            </p:custDataLst>
            <p:extLst>
              <p:ext uri="{D42A27DB-BD31-4B8C-83A1-F6EECF244321}">
                <p14:modId xmlns:p14="http://schemas.microsoft.com/office/powerpoint/2010/main" val="132685332"/>
              </p:ext>
            </p:ext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148642" name="think-cell Slide" r:id="rId27" imgW="270" imgH="270" progId="TCLayout.ActiveDocument.1">
                  <p:embed/>
                </p:oleObj>
              </mc:Choice>
              <mc:Fallback>
                <p:oleObj name="think-cell Slide" r:id="rId27" imgW="270" imgH="270" progId="TCLayout.ActiveDocument.1">
                  <p:embed/>
                  <p:pic>
                    <p:nvPicPr>
                      <p:cNvPr id="7" name="Object 6" hidden="1">
                        <a:extLst>
                          <a:ext uri="{FF2B5EF4-FFF2-40B4-BE49-F238E27FC236}">
                            <a16:creationId xmlns:a16="http://schemas.microsoft.com/office/drawing/2014/main" id="{6C11B457-DE30-F840-909D-BFE9638A9CAE}"/>
                          </a:ext>
                        </a:extLst>
                      </p:cNvPr>
                      <p:cNvPicPr/>
                      <p:nvPr/>
                    </p:nvPicPr>
                    <p:blipFill>
                      <a:blip r:embed="rId28"/>
                      <a:stretch>
                        <a:fillRect/>
                      </a:stretch>
                    </p:blipFill>
                    <p:spPr>
                      <a:xfrm>
                        <a:off x="2118" y="1591"/>
                        <a:ext cx="2116" cy="1587"/>
                      </a:xfrm>
                      <a:prstGeom prst="rect">
                        <a:avLst/>
                      </a:prstGeom>
                    </p:spPr>
                  </p:pic>
                </p:oleObj>
              </mc:Fallback>
            </mc:AlternateContent>
          </a:graphicData>
        </a:graphic>
      </p:graphicFrame>
    </p:spTree>
    <p:extLst>
      <p:ext uri="{BB962C8B-B14F-4D97-AF65-F5344CB8AC3E}">
        <p14:creationId xmlns:p14="http://schemas.microsoft.com/office/powerpoint/2010/main" val="2669412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256828" rtl="0" eaLnBrk="1" latinLnBrk="0" hangingPunct="1">
        <a:spcBef>
          <a:spcPct val="0"/>
        </a:spcBef>
        <a:buNone/>
        <a:defRPr sz="3517" b="0" i="0" kern="1200" spc="169">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92621" indent="-192621" algn="l" defTabSz="256828" rtl="0" eaLnBrk="1" latinLnBrk="0" hangingPunct="1">
        <a:spcBef>
          <a:spcPts val="562"/>
        </a:spcBef>
        <a:spcAft>
          <a:spcPts val="0"/>
        </a:spcAft>
        <a:buClr>
          <a:schemeClr val="bg2">
            <a:lumMod val="40000"/>
            <a:lumOff val="60000"/>
          </a:schemeClr>
        </a:buClr>
        <a:buSzPct val="80000"/>
        <a:buFont typeface="Wingdings 3" charset="2"/>
        <a:buChar char=""/>
        <a:defRPr sz="3126"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17346" indent="-160518" algn="l" defTabSz="256828" rtl="0" eaLnBrk="1" latinLnBrk="0" hangingPunct="1">
        <a:spcBef>
          <a:spcPts val="562"/>
        </a:spcBef>
        <a:spcAft>
          <a:spcPts val="0"/>
        </a:spcAft>
        <a:buClr>
          <a:schemeClr val="bg2">
            <a:lumMod val="40000"/>
            <a:lumOff val="60000"/>
          </a:schemeClr>
        </a:buClr>
        <a:buSzPct val="80000"/>
        <a:buFont typeface="Wingdings 3" charset="2"/>
        <a:buChar char=""/>
        <a:defRPr sz="2735"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4207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2345"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898899"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55727"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07726"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6pPr>
      <a:lvl7pPr marL="1669384"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7pPr>
      <a:lvl8pPr marL="1926213"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8pPr>
      <a:lvl9pPr marL="218304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9pPr>
    </p:bodyStyle>
    <p:otherStyle>
      <a:defPPr>
        <a:defRPr lang="en-US"/>
      </a:defPPr>
      <a:lvl1pPr marL="0" algn="l" defTabSz="256828" rtl="0" eaLnBrk="1" latinLnBrk="0" hangingPunct="1">
        <a:defRPr sz="1011" kern="1200">
          <a:solidFill>
            <a:schemeClr val="tx1"/>
          </a:solidFill>
          <a:latin typeface="+mn-lt"/>
          <a:ea typeface="+mn-ea"/>
          <a:cs typeface="+mn-cs"/>
        </a:defRPr>
      </a:lvl1pPr>
      <a:lvl2pPr marL="256828" algn="l" defTabSz="256828" rtl="0" eaLnBrk="1" latinLnBrk="0" hangingPunct="1">
        <a:defRPr sz="1011" kern="1200">
          <a:solidFill>
            <a:schemeClr val="tx1"/>
          </a:solidFill>
          <a:latin typeface="+mn-lt"/>
          <a:ea typeface="+mn-ea"/>
          <a:cs typeface="+mn-cs"/>
        </a:defRPr>
      </a:lvl2pPr>
      <a:lvl3pPr marL="513657" algn="l" defTabSz="256828" rtl="0" eaLnBrk="1" latinLnBrk="0" hangingPunct="1">
        <a:defRPr sz="1011" kern="1200">
          <a:solidFill>
            <a:schemeClr val="tx1"/>
          </a:solidFill>
          <a:latin typeface="+mn-lt"/>
          <a:ea typeface="+mn-ea"/>
          <a:cs typeface="+mn-cs"/>
        </a:defRPr>
      </a:lvl3pPr>
      <a:lvl4pPr marL="770485" algn="l" defTabSz="256828" rtl="0" eaLnBrk="1" latinLnBrk="0" hangingPunct="1">
        <a:defRPr sz="1011" kern="1200">
          <a:solidFill>
            <a:schemeClr val="tx1"/>
          </a:solidFill>
          <a:latin typeface="+mn-lt"/>
          <a:ea typeface="+mn-ea"/>
          <a:cs typeface="+mn-cs"/>
        </a:defRPr>
      </a:lvl4pPr>
      <a:lvl5pPr marL="1027314" algn="l" defTabSz="256828" rtl="0" eaLnBrk="1" latinLnBrk="0" hangingPunct="1">
        <a:defRPr sz="1011" kern="1200">
          <a:solidFill>
            <a:schemeClr val="tx1"/>
          </a:solidFill>
          <a:latin typeface="+mn-lt"/>
          <a:ea typeface="+mn-ea"/>
          <a:cs typeface="+mn-cs"/>
        </a:defRPr>
      </a:lvl5pPr>
      <a:lvl6pPr marL="1284142" algn="l" defTabSz="256828" rtl="0" eaLnBrk="1" latinLnBrk="0" hangingPunct="1">
        <a:defRPr sz="1011" kern="1200">
          <a:solidFill>
            <a:schemeClr val="tx1"/>
          </a:solidFill>
          <a:latin typeface="+mn-lt"/>
          <a:ea typeface="+mn-ea"/>
          <a:cs typeface="+mn-cs"/>
        </a:defRPr>
      </a:lvl6pPr>
      <a:lvl7pPr marL="1540971" algn="l" defTabSz="256828" rtl="0" eaLnBrk="1" latinLnBrk="0" hangingPunct="1">
        <a:defRPr sz="1011" kern="1200">
          <a:solidFill>
            <a:schemeClr val="tx1"/>
          </a:solidFill>
          <a:latin typeface="+mn-lt"/>
          <a:ea typeface="+mn-ea"/>
          <a:cs typeface="+mn-cs"/>
        </a:defRPr>
      </a:lvl7pPr>
      <a:lvl8pPr marL="1797799" algn="l" defTabSz="256828" rtl="0" eaLnBrk="1" latinLnBrk="0" hangingPunct="1">
        <a:defRPr sz="1011" kern="1200">
          <a:solidFill>
            <a:schemeClr val="tx1"/>
          </a:solidFill>
          <a:latin typeface="+mn-lt"/>
          <a:ea typeface="+mn-ea"/>
          <a:cs typeface="+mn-cs"/>
        </a:defRPr>
      </a:lvl8pPr>
      <a:lvl9pPr marL="2054627" algn="l" defTabSz="256828" rtl="0" eaLnBrk="1" latinLnBrk="0" hangingPunct="1">
        <a:defRPr sz="10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dovemed.com/common-procedures/procedures-laboratory/tuberculin-skin-test-for-tuberculosi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7.emf"/><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hyperlink" Target="http://oscarbonilla.com/2009/05/visualizing-bayes-theore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BD3C7-7C5A-AF4E-A8EB-E5863DB70485}"/>
              </a:ext>
            </a:extLst>
          </p:cNvPr>
          <p:cNvSpPr>
            <a:spLocks noGrp="1"/>
          </p:cNvSpPr>
          <p:nvPr>
            <p:ph type="ctrTitle"/>
          </p:nvPr>
        </p:nvSpPr>
        <p:spPr/>
        <p:txBody>
          <a:bodyPr/>
          <a:lstStyle/>
          <a:p>
            <a:r>
              <a:rPr lang="en-US" dirty="0"/>
              <a:t>Bayes’ Theorem</a:t>
            </a:r>
          </a:p>
        </p:txBody>
      </p:sp>
    </p:spTree>
    <p:extLst>
      <p:ext uri="{BB962C8B-B14F-4D97-AF65-F5344CB8AC3E}">
        <p14:creationId xmlns:p14="http://schemas.microsoft.com/office/powerpoint/2010/main" val="369271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EADB826-1576-0F45-ADD2-2AA48033D6EA}"/>
              </a:ext>
            </a:extLst>
          </p:cNvPr>
          <p:cNvSpPr/>
          <p:nvPr/>
        </p:nvSpPr>
        <p:spPr>
          <a:xfrm>
            <a:off x="4241582" y="2537214"/>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Oval 8">
            <a:extLst>
              <a:ext uri="{FF2B5EF4-FFF2-40B4-BE49-F238E27FC236}">
                <a16:creationId xmlns:a16="http://schemas.microsoft.com/office/drawing/2014/main" id="{654DF45B-952C-0546-B769-C5650E51FA63}"/>
              </a:ext>
            </a:extLst>
          </p:cNvPr>
          <p:cNvSpPr/>
          <p:nvPr/>
        </p:nvSpPr>
        <p:spPr>
          <a:xfrm>
            <a:off x="4960975" y="2537214"/>
            <a:ext cx="1371600" cy="13716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9444AF-2FEB-2B4E-8224-ADFA71C05413}"/>
              </a:ext>
            </a:extLst>
          </p:cNvPr>
          <p:cNvSpPr txBox="1"/>
          <p:nvPr/>
        </p:nvSpPr>
        <p:spPr>
          <a:xfrm>
            <a:off x="5430956" y="3017028"/>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8" name="TextBox 7">
            <a:extLst>
              <a:ext uri="{FF2B5EF4-FFF2-40B4-BE49-F238E27FC236}">
                <a16:creationId xmlns:a16="http://schemas.microsoft.com/office/drawing/2014/main" id="{A8E640F2-2146-D145-9CE6-171D7D5D4E51}"/>
              </a:ext>
            </a:extLst>
          </p:cNvPr>
          <p:cNvSpPr txBox="1"/>
          <p:nvPr/>
        </p:nvSpPr>
        <p:spPr>
          <a:xfrm>
            <a:off x="4424581" y="3026141"/>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1" name="TextBox 10">
            <a:extLst>
              <a:ext uri="{FF2B5EF4-FFF2-40B4-BE49-F238E27FC236}">
                <a16:creationId xmlns:a16="http://schemas.microsoft.com/office/drawing/2014/main" id="{D0548904-7864-2B45-926A-095F71B01077}"/>
              </a:ext>
            </a:extLst>
          </p:cNvPr>
          <p:cNvSpPr txBox="1"/>
          <p:nvPr/>
        </p:nvSpPr>
        <p:spPr>
          <a:xfrm>
            <a:off x="4895109" y="3017028"/>
            <a:ext cx="731544"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Tree>
    <p:extLst>
      <p:ext uri="{BB962C8B-B14F-4D97-AF65-F5344CB8AC3E}">
        <p14:creationId xmlns:p14="http://schemas.microsoft.com/office/powerpoint/2010/main" val="2403072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EADB826-1576-0F45-ADD2-2AA48033D6EA}"/>
              </a:ext>
            </a:extLst>
          </p:cNvPr>
          <p:cNvSpPr/>
          <p:nvPr/>
        </p:nvSpPr>
        <p:spPr>
          <a:xfrm>
            <a:off x="4241582" y="2537214"/>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Oval 8">
            <a:extLst>
              <a:ext uri="{FF2B5EF4-FFF2-40B4-BE49-F238E27FC236}">
                <a16:creationId xmlns:a16="http://schemas.microsoft.com/office/drawing/2014/main" id="{654DF45B-952C-0546-B769-C5650E51FA63}"/>
              </a:ext>
            </a:extLst>
          </p:cNvPr>
          <p:cNvSpPr/>
          <p:nvPr/>
        </p:nvSpPr>
        <p:spPr>
          <a:xfrm>
            <a:off x="4960975" y="2537214"/>
            <a:ext cx="1371600" cy="13716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0548904-7864-2B45-926A-095F71B01077}"/>
              </a:ext>
            </a:extLst>
          </p:cNvPr>
          <p:cNvSpPr txBox="1"/>
          <p:nvPr/>
        </p:nvSpPr>
        <p:spPr>
          <a:xfrm>
            <a:off x="4895109" y="3017028"/>
            <a:ext cx="731544"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grpSp>
        <p:nvGrpSpPr>
          <p:cNvPr id="5" name="Group 4">
            <a:extLst>
              <a:ext uri="{FF2B5EF4-FFF2-40B4-BE49-F238E27FC236}">
                <a16:creationId xmlns:a16="http://schemas.microsoft.com/office/drawing/2014/main" id="{8F59D9AB-6779-F042-BEC7-C94CEB0E5D2B}"/>
              </a:ext>
            </a:extLst>
          </p:cNvPr>
          <p:cNvGrpSpPr/>
          <p:nvPr/>
        </p:nvGrpSpPr>
        <p:grpSpPr>
          <a:xfrm>
            <a:off x="836739" y="646125"/>
            <a:ext cx="3994204" cy="1909827"/>
            <a:chOff x="836739" y="646125"/>
            <a:chExt cx="3994204" cy="1909827"/>
          </a:xfrm>
        </p:grpSpPr>
        <p:sp>
          <p:nvSpPr>
            <p:cNvPr id="12" name="Left Arrow 11">
              <a:extLst>
                <a:ext uri="{FF2B5EF4-FFF2-40B4-BE49-F238E27FC236}">
                  <a16:creationId xmlns:a16="http://schemas.microsoft.com/office/drawing/2014/main" id="{37CE3036-6235-2640-8692-DD7C98F1B9D1}"/>
                </a:ext>
              </a:extLst>
            </p:cNvPr>
            <p:cNvSpPr/>
            <p:nvPr/>
          </p:nvSpPr>
          <p:spPr>
            <a:xfrm rot="13253108">
              <a:off x="2919423" y="1998987"/>
              <a:ext cx="1911520" cy="556965"/>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015CC45-50E6-2B43-858F-B45B5718A8D7}"/>
                </a:ext>
              </a:extLst>
            </p:cNvPr>
            <p:cNvSpPr txBox="1"/>
            <p:nvPr/>
          </p:nvSpPr>
          <p:spPr>
            <a:xfrm>
              <a:off x="836739" y="646125"/>
              <a:ext cx="2563726" cy="1261884"/>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accent1">
                      <a:lumMod val="60000"/>
                      <a:lumOff val="40000"/>
                    </a:schemeClr>
                  </a:solidFill>
                  <a:cs typeface="Arial"/>
                </a:rPr>
                <a:t>People </a:t>
              </a:r>
              <a:r>
                <a:rPr lang="en-US" sz="2700" b="1" dirty="0">
                  <a:solidFill>
                    <a:schemeClr val="accent1">
                      <a:lumMod val="60000"/>
                      <a:lumOff val="40000"/>
                    </a:schemeClr>
                  </a:solidFill>
                  <a:cs typeface="Arial"/>
                </a:rPr>
                <a:t>with</a:t>
              </a:r>
              <a:r>
                <a:rPr lang="en-US" sz="2700" dirty="0">
                  <a:solidFill>
                    <a:schemeClr val="accent1">
                      <a:lumMod val="60000"/>
                      <a:lumOff val="40000"/>
                    </a:schemeClr>
                  </a:solidFill>
                  <a:cs typeface="Arial"/>
                </a:rPr>
                <a:t> tuberculosis that test </a:t>
              </a:r>
              <a:r>
                <a:rPr lang="en-US" sz="2700" b="1" dirty="0">
                  <a:solidFill>
                    <a:schemeClr val="accent1">
                      <a:lumMod val="60000"/>
                      <a:lumOff val="40000"/>
                    </a:schemeClr>
                  </a:solidFill>
                  <a:cs typeface="Arial"/>
                </a:rPr>
                <a:t>negative</a:t>
              </a:r>
            </a:p>
          </p:txBody>
        </p:sp>
      </p:grpSp>
      <p:grpSp>
        <p:nvGrpSpPr>
          <p:cNvPr id="3" name="Group 2">
            <a:extLst>
              <a:ext uri="{FF2B5EF4-FFF2-40B4-BE49-F238E27FC236}">
                <a16:creationId xmlns:a16="http://schemas.microsoft.com/office/drawing/2014/main" id="{15B8909C-853F-DE42-9E5B-BA795CA8E4DB}"/>
              </a:ext>
            </a:extLst>
          </p:cNvPr>
          <p:cNvGrpSpPr/>
          <p:nvPr/>
        </p:nvGrpSpPr>
        <p:grpSpPr>
          <a:xfrm>
            <a:off x="2747953" y="3691203"/>
            <a:ext cx="2865228" cy="2922347"/>
            <a:chOff x="2747953" y="3691203"/>
            <a:chExt cx="2865228" cy="2922347"/>
          </a:xfrm>
        </p:grpSpPr>
        <p:sp>
          <p:nvSpPr>
            <p:cNvPr id="14" name="Left Arrow 13">
              <a:extLst>
                <a:ext uri="{FF2B5EF4-FFF2-40B4-BE49-F238E27FC236}">
                  <a16:creationId xmlns:a16="http://schemas.microsoft.com/office/drawing/2014/main" id="{D99E3F97-D0AA-8A41-AFF5-3227DAA78915}"/>
                </a:ext>
              </a:extLst>
            </p:cNvPr>
            <p:cNvSpPr/>
            <p:nvPr/>
          </p:nvSpPr>
          <p:spPr>
            <a:xfrm rot="5400000">
              <a:off x="4136270" y="4549774"/>
              <a:ext cx="2335481" cy="618340"/>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9DA440-4E41-E140-B57B-15FF6237BA81}"/>
                </a:ext>
              </a:extLst>
            </p:cNvPr>
            <p:cNvSpPr txBox="1"/>
            <p:nvPr/>
          </p:nvSpPr>
          <p:spPr>
            <a:xfrm>
              <a:off x="2747953" y="5762035"/>
              <a:ext cx="2563727"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rgbClr val="8975CE"/>
                  </a:solidFill>
                  <a:cs typeface="Arial"/>
                </a:rPr>
                <a:t>People </a:t>
              </a:r>
              <a:r>
                <a:rPr lang="en-US" sz="2700" b="1" dirty="0">
                  <a:solidFill>
                    <a:srgbClr val="8975CE"/>
                  </a:solidFill>
                  <a:cs typeface="Arial"/>
                </a:rPr>
                <a:t>with</a:t>
              </a:r>
              <a:r>
                <a:rPr lang="en-US" sz="2700" dirty="0">
                  <a:solidFill>
                    <a:srgbClr val="8975CE"/>
                  </a:solidFill>
                  <a:cs typeface="Arial"/>
                </a:rPr>
                <a:t> TB that test </a:t>
              </a:r>
              <a:r>
                <a:rPr lang="en-US" sz="2700" b="1" dirty="0">
                  <a:solidFill>
                    <a:srgbClr val="8975CE"/>
                  </a:solidFill>
                  <a:cs typeface="Arial"/>
                </a:rPr>
                <a:t>positive</a:t>
              </a:r>
            </a:p>
          </p:txBody>
        </p:sp>
      </p:grpSp>
      <p:grpSp>
        <p:nvGrpSpPr>
          <p:cNvPr id="2" name="Group 1">
            <a:extLst>
              <a:ext uri="{FF2B5EF4-FFF2-40B4-BE49-F238E27FC236}">
                <a16:creationId xmlns:a16="http://schemas.microsoft.com/office/drawing/2014/main" id="{C3BEEBDC-6AD4-DD45-955B-752D8A771C05}"/>
              </a:ext>
            </a:extLst>
          </p:cNvPr>
          <p:cNvGrpSpPr/>
          <p:nvPr/>
        </p:nvGrpSpPr>
        <p:grpSpPr>
          <a:xfrm>
            <a:off x="6637068" y="437571"/>
            <a:ext cx="4616595" cy="2925208"/>
            <a:chOff x="6637068" y="437571"/>
            <a:chExt cx="4616595" cy="2925208"/>
          </a:xfrm>
        </p:grpSpPr>
        <p:sp>
          <p:nvSpPr>
            <p:cNvPr id="16" name="Left Arrow 15">
              <a:extLst>
                <a:ext uri="{FF2B5EF4-FFF2-40B4-BE49-F238E27FC236}">
                  <a16:creationId xmlns:a16="http://schemas.microsoft.com/office/drawing/2014/main" id="{353ABDEB-E690-D143-8F66-777FEA63E036}"/>
                </a:ext>
              </a:extLst>
            </p:cNvPr>
            <p:cNvSpPr/>
            <p:nvPr/>
          </p:nvSpPr>
          <p:spPr>
            <a:xfrm rot="18816366">
              <a:off x="5624015" y="1736565"/>
              <a:ext cx="2639267" cy="613161"/>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D5E4465-82FF-4846-886E-35CFD190B6C6}"/>
                </a:ext>
              </a:extLst>
            </p:cNvPr>
            <p:cNvSpPr txBox="1"/>
            <p:nvPr/>
          </p:nvSpPr>
          <p:spPr>
            <a:xfrm>
              <a:off x="8151449" y="437571"/>
              <a:ext cx="3102214" cy="877163"/>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accent4">
                      <a:lumMod val="60000"/>
                      <a:lumOff val="40000"/>
                    </a:schemeClr>
                  </a:solidFill>
                  <a:cs typeface="Arial"/>
                </a:rPr>
                <a:t>People </a:t>
              </a:r>
              <a:r>
                <a:rPr lang="en-US" sz="2700" b="1" dirty="0">
                  <a:solidFill>
                    <a:schemeClr val="accent4">
                      <a:lumMod val="60000"/>
                      <a:lumOff val="40000"/>
                    </a:schemeClr>
                  </a:solidFill>
                  <a:cs typeface="Arial"/>
                </a:rPr>
                <a:t>without</a:t>
              </a:r>
              <a:r>
                <a:rPr lang="en-US" sz="2700" dirty="0">
                  <a:solidFill>
                    <a:schemeClr val="accent4">
                      <a:lumMod val="60000"/>
                      <a:lumOff val="40000"/>
                    </a:schemeClr>
                  </a:solidFill>
                  <a:cs typeface="Arial"/>
                </a:rPr>
                <a:t> TB</a:t>
              </a:r>
            </a:p>
            <a:p>
              <a:pPr marL="12700" marR="5080" algn="l">
                <a:lnSpc>
                  <a:spcPts val="3200"/>
                </a:lnSpc>
                <a:spcBef>
                  <a:spcPts val="240"/>
                </a:spcBef>
              </a:pPr>
              <a:r>
                <a:rPr lang="en-US" sz="2700" dirty="0">
                  <a:solidFill>
                    <a:schemeClr val="accent4">
                      <a:lumMod val="60000"/>
                      <a:lumOff val="40000"/>
                    </a:schemeClr>
                  </a:solidFill>
                  <a:cs typeface="Arial"/>
                </a:rPr>
                <a:t>that test </a:t>
              </a:r>
              <a:r>
                <a:rPr lang="en-US" sz="2700" b="1" dirty="0">
                  <a:solidFill>
                    <a:schemeClr val="accent4">
                      <a:lumMod val="60000"/>
                      <a:lumOff val="40000"/>
                    </a:schemeClr>
                  </a:solidFill>
                  <a:cs typeface="Arial"/>
                </a:rPr>
                <a:t>positive</a:t>
              </a:r>
            </a:p>
          </p:txBody>
        </p:sp>
      </p:grpSp>
      <p:sp>
        <p:nvSpPr>
          <p:cNvPr id="18" name="Left Arrow 17">
            <a:extLst>
              <a:ext uri="{FF2B5EF4-FFF2-40B4-BE49-F238E27FC236}">
                <a16:creationId xmlns:a16="http://schemas.microsoft.com/office/drawing/2014/main" id="{189CD3A2-E106-B94C-8022-7B8C49DBEF3E}"/>
              </a:ext>
            </a:extLst>
          </p:cNvPr>
          <p:cNvSpPr/>
          <p:nvPr/>
        </p:nvSpPr>
        <p:spPr>
          <a:xfrm rot="3103394">
            <a:off x="7203827" y="4474222"/>
            <a:ext cx="1414078" cy="593249"/>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3DCA604-1078-524F-B79B-4ED4CFC6DFD0}"/>
              </a:ext>
            </a:extLst>
          </p:cNvPr>
          <p:cNvSpPr txBox="1"/>
          <p:nvPr/>
        </p:nvSpPr>
        <p:spPr>
          <a:xfrm>
            <a:off x="8075790" y="5509639"/>
            <a:ext cx="2804418"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bg2"/>
                </a:solidFill>
                <a:cs typeface="Arial"/>
              </a:rPr>
              <a:t>People </a:t>
            </a:r>
            <a:r>
              <a:rPr lang="en-US" sz="2700" b="1" dirty="0">
                <a:solidFill>
                  <a:schemeClr val="bg2"/>
                </a:solidFill>
                <a:cs typeface="Arial"/>
              </a:rPr>
              <a:t>without</a:t>
            </a:r>
            <a:r>
              <a:rPr lang="en-US" sz="2700" dirty="0">
                <a:solidFill>
                  <a:schemeClr val="bg2"/>
                </a:solidFill>
                <a:cs typeface="Arial"/>
              </a:rPr>
              <a:t> TB that test </a:t>
            </a:r>
            <a:r>
              <a:rPr lang="en-US" sz="2700" b="1" dirty="0">
                <a:solidFill>
                  <a:schemeClr val="bg2"/>
                </a:solidFill>
                <a:cs typeface="Arial"/>
              </a:rPr>
              <a:t>negative</a:t>
            </a:r>
          </a:p>
        </p:txBody>
      </p:sp>
      <p:sp>
        <p:nvSpPr>
          <p:cNvPr id="20" name="TextBox 19">
            <a:extLst>
              <a:ext uri="{FF2B5EF4-FFF2-40B4-BE49-F238E27FC236}">
                <a16:creationId xmlns:a16="http://schemas.microsoft.com/office/drawing/2014/main" id="{C1A0246A-0170-8E4C-829B-36C33F79EF0B}"/>
              </a:ext>
            </a:extLst>
          </p:cNvPr>
          <p:cNvSpPr txBox="1"/>
          <p:nvPr/>
        </p:nvSpPr>
        <p:spPr>
          <a:xfrm>
            <a:off x="5430956" y="3017028"/>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21" name="TextBox 20">
            <a:extLst>
              <a:ext uri="{FF2B5EF4-FFF2-40B4-BE49-F238E27FC236}">
                <a16:creationId xmlns:a16="http://schemas.microsoft.com/office/drawing/2014/main" id="{41E18049-07FF-2643-B5A4-FA8E7F1EF49A}"/>
              </a:ext>
            </a:extLst>
          </p:cNvPr>
          <p:cNvSpPr txBox="1"/>
          <p:nvPr/>
        </p:nvSpPr>
        <p:spPr>
          <a:xfrm>
            <a:off x="4424581" y="3026141"/>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Tree>
    <p:extLst>
      <p:ext uri="{BB962C8B-B14F-4D97-AF65-F5344CB8AC3E}">
        <p14:creationId xmlns:p14="http://schemas.microsoft.com/office/powerpoint/2010/main" val="28383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DD85BC-76E2-404B-8C89-8EBB81F2DBF5}"/>
              </a:ext>
            </a:extLst>
          </p:cNvPr>
          <p:cNvPicPr>
            <a:picLocks noChangeAspect="1"/>
          </p:cNvPicPr>
          <p:nvPr/>
        </p:nvPicPr>
        <p:blipFill>
          <a:blip r:embed="rId3"/>
          <a:stretch>
            <a:fillRect/>
          </a:stretch>
        </p:blipFill>
        <p:spPr>
          <a:xfrm>
            <a:off x="7583415" y="4151347"/>
            <a:ext cx="3238500" cy="1092200"/>
          </a:xfrm>
          <a:prstGeom prst="rect">
            <a:avLst/>
          </a:prstGeom>
        </p:spPr>
      </p:pic>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3007915"/>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7049085" y="1076819"/>
            <a:ext cx="4855048" cy="2554545"/>
          </a:xfrm>
          <a:prstGeom prst="rect">
            <a:avLst/>
          </a:prstGeom>
        </p:spPr>
        <p:txBody>
          <a:bodyPr wrap="square">
            <a:spAutoFit/>
          </a:bodyPr>
          <a:lstStyle/>
          <a:p>
            <a:r>
              <a:rPr lang="en-US" sz="3200" dirty="0"/>
              <a:t>If I pick a random person in the universe, what’s the probability of him/her </a:t>
            </a:r>
            <a:r>
              <a:rPr lang="en-US" sz="3200" b="1" dirty="0">
                <a:solidFill>
                  <a:schemeClr val="accent1">
                    <a:lumMod val="60000"/>
                    <a:lumOff val="40000"/>
                  </a:schemeClr>
                </a:solidFill>
              </a:rPr>
              <a:t>having</a:t>
            </a:r>
            <a:r>
              <a:rPr lang="en-US" sz="3200" dirty="0"/>
              <a:t> tuberculous </a:t>
            </a:r>
            <a:r>
              <a:rPr lang="en-US" sz="3200" u="sng" dirty="0"/>
              <a:t>AND</a:t>
            </a:r>
            <a:r>
              <a:rPr lang="en-US" sz="3200" dirty="0"/>
              <a:t> </a:t>
            </a:r>
            <a:r>
              <a:rPr lang="en-US" sz="3200" b="1" dirty="0">
                <a:solidFill>
                  <a:schemeClr val="accent4">
                    <a:lumMod val="60000"/>
                    <a:lumOff val="40000"/>
                  </a:schemeClr>
                </a:solidFill>
              </a:rPr>
              <a:t>testing positive</a:t>
            </a:r>
            <a:r>
              <a:rPr lang="en-US" sz="3200" dirty="0">
                <a:solidFill>
                  <a:schemeClr val="accent4">
                    <a:lumMod val="60000"/>
                    <a:lumOff val="40000"/>
                  </a:schemeClr>
                </a:solidFill>
              </a:rPr>
              <a:t> </a:t>
            </a:r>
            <a:r>
              <a:rPr lang="en-US" sz="3200" dirty="0"/>
              <a:t>for it?</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3000095"/>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3009208"/>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3000095"/>
            <a:ext cx="731544"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3" name="TextBox 2">
            <a:extLst>
              <a:ext uri="{FF2B5EF4-FFF2-40B4-BE49-F238E27FC236}">
                <a16:creationId xmlns:a16="http://schemas.microsoft.com/office/drawing/2014/main" id="{D84587EB-BFED-B446-8119-9FF72050A316}"/>
              </a:ext>
            </a:extLst>
          </p:cNvPr>
          <p:cNvSpPr txBox="1"/>
          <p:nvPr/>
        </p:nvSpPr>
        <p:spPr>
          <a:xfrm>
            <a:off x="7771041" y="5560608"/>
            <a:ext cx="2863248" cy="441146"/>
          </a:xfrm>
          <a:prstGeom prst="rect">
            <a:avLst/>
          </a:prstGeom>
        </p:spPr>
        <p:txBody>
          <a:bodyPr vert="horz" wrap="square" lIns="0" tIns="30480" rIns="0" bIns="0" rtlCol="0">
            <a:spAutoFit/>
          </a:bodyPr>
          <a:lstStyle/>
          <a:p>
            <a:pPr marL="12700" marR="5080" algn="ctr">
              <a:lnSpc>
                <a:spcPts val="3200"/>
              </a:lnSpc>
              <a:spcBef>
                <a:spcPts val="240"/>
              </a:spcBef>
            </a:pPr>
            <a:r>
              <a:rPr lang="en-US" sz="2700" b="1" dirty="0">
                <a:solidFill>
                  <a:schemeClr val="accent4"/>
                </a:solidFill>
                <a:cs typeface="Arial"/>
              </a:rPr>
              <a:t>Joint Probability</a:t>
            </a:r>
          </a:p>
        </p:txBody>
      </p:sp>
    </p:spTree>
    <p:extLst>
      <p:ext uri="{BB962C8B-B14F-4D97-AF65-F5344CB8AC3E}">
        <p14:creationId xmlns:p14="http://schemas.microsoft.com/office/powerpoint/2010/main" val="16557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D474D8-9E71-444B-A259-7D77861C1F91}"/>
              </a:ext>
            </a:extLst>
          </p:cNvPr>
          <p:cNvGrpSpPr/>
          <p:nvPr/>
        </p:nvGrpSpPr>
        <p:grpSpPr>
          <a:xfrm>
            <a:off x="929809" y="372533"/>
            <a:ext cx="3354315" cy="3056467"/>
            <a:chOff x="1370085" y="708414"/>
            <a:chExt cx="5235574" cy="502920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2757156"/>
              <a:ext cx="1765005"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Universe</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2749337"/>
              <a:ext cx="731544" cy="617416"/>
            </a:xfrm>
            <a:prstGeom prst="rect">
              <a:avLst/>
            </a:prstGeom>
          </p:spPr>
          <p:txBody>
            <a:bodyPr vert="horz" wrap="square" lIns="0" tIns="30480" rIns="0" bIns="0" rtlCol="0">
              <a:spAutoFit/>
            </a:bodyPr>
            <a:lstStyle/>
            <a:p>
              <a:pPr marL="12700" marR="5080" algn="r">
                <a:lnSpc>
                  <a:spcPts val="3200"/>
                </a:lnSpc>
                <a:spcBef>
                  <a:spcPts val="240"/>
                </a:spcBef>
              </a:pPr>
              <a:r>
                <a:rPr lang="en-US" sz="12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2758449"/>
              <a:ext cx="731544"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2749337"/>
              <a:ext cx="731544" cy="617416"/>
            </a:xfrm>
            <a:prstGeom prst="rect">
              <a:avLst/>
            </a:prstGeom>
          </p:spPr>
          <p:txBody>
            <a:bodyPr vert="horz" wrap="square" lIns="0" tIns="30480" rIns="0" bIns="0" rtlCol="0">
              <a:spAutoFit/>
            </a:bodyPr>
            <a:lstStyle/>
            <a:p>
              <a:pPr marL="12700" marR="5080" algn="ctr">
                <a:lnSpc>
                  <a:spcPts val="3200"/>
                </a:lnSpc>
                <a:spcBef>
                  <a:spcPts val="240"/>
                </a:spcBef>
              </a:pPr>
              <a:r>
                <a:rPr lang="en-US" sz="1200" dirty="0">
                  <a:cs typeface="Arial"/>
                </a:rPr>
                <a:t>AB</a:t>
              </a:r>
            </a:p>
          </p:txBody>
        </p:sp>
      </p:grpSp>
      <p:cxnSp>
        <p:nvCxnSpPr>
          <p:cNvPr id="8" name="Straight Connector 7">
            <a:extLst>
              <a:ext uri="{FF2B5EF4-FFF2-40B4-BE49-F238E27FC236}">
                <a16:creationId xmlns:a16="http://schemas.microsoft.com/office/drawing/2014/main" id="{3902B7D6-2D4C-174C-BD89-33BD2CB768BA}"/>
              </a:ext>
            </a:extLst>
          </p:cNvPr>
          <p:cNvCxnSpPr>
            <a:cxnSpLocks/>
          </p:cNvCxnSpPr>
          <p:nvPr/>
        </p:nvCxnSpPr>
        <p:spPr>
          <a:xfrm>
            <a:off x="2250400" y="1867697"/>
            <a:ext cx="2001687" cy="2085313"/>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36A5EE2-D532-194F-8ACE-F07DFEC385C0}"/>
              </a:ext>
            </a:extLst>
          </p:cNvPr>
          <p:cNvCxnSpPr>
            <a:cxnSpLocks/>
          </p:cNvCxnSpPr>
          <p:nvPr/>
        </p:nvCxnSpPr>
        <p:spPr>
          <a:xfrm>
            <a:off x="1944397" y="2185192"/>
            <a:ext cx="1439840" cy="3043722"/>
          </a:xfrm>
          <a:prstGeom prst="line">
            <a:avLst/>
          </a:prstGeom>
          <a:ln w="25400"/>
        </p:spPr>
        <p:style>
          <a:lnRef idx="1">
            <a:schemeClr val="dk1"/>
          </a:lnRef>
          <a:fillRef idx="0">
            <a:schemeClr val="dk1"/>
          </a:fillRef>
          <a:effectRef idx="0">
            <a:schemeClr val="dk1"/>
          </a:effectRef>
          <a:fontRef idx="minor">
            <a:schemeClr val="tx1"/>
          </a:fontRef>
        </p:style>
      </p:cxnSp>
      <p:sp>
        <p:nvSpPr>
          <p:cNvPr id="26" name="Block Arc 25">
            <a:extLst>
              <a:ext uri="{FF2B5EF4-FFF2-40B4-BE49-F238E27FC236}">
                <a16:creationId xmlns:a16="http://schemas.microsoft.com/office/drawing/2014/main" id="{CA1E2357-B9EE-7841-89D5-3CDC1030C8D0}"/>
              </a:ext>
            </a:extLst>
          </p:cNvPr>
          <p:cNvSpPr/>
          <p:nvPr/>
        </p:nvSpPr>
        <p:spPr>
          <a:xfrm rot="5400000">
            <a:off x="2882473" y="4234248"/>
            <a:ext cx="2186252" cy="1439840"/>
          </a:xfrm>
          <a:prstGeom prst="blockArc">
            <a:avLst>
              <a:gd name="adj1" fmla="val 10800000"/>
              <a:gd name="adj2" fmla="val 21287944"/>
              <a:gd name="adj3" fmla="val 337"/>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ie 26">
            <a:extLst>
              <a:ext uri="{FF2B5EF4-FFF2-40B4-BE49-F238E27FC236}">
                <a16:creationId xmlns:a16="http://schemas.microsoft.com/office/drawing/2014/main" id="{32557EB3-09BE-0C4D-9A11-C4D4EE2E4B7A}"/>
              </a:ext>
            </a:extLst>
          </p:cNvPr>
          <p:cNvSpPr/>
          <p:nvPr/>
        </p:nvSpPr>
        <p:spPr>
          <a:xfrm>
            <a:off x="3350402" y="3854499"/>
            <a:ext cx="1293459" cy="2153653"/>
          </a:xfrm>
          <a:prstGeom prst="pie">
            <a:avLst>
              <a:gd name="adj1" fmla="val 5330967"/>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ie 27">
            <a:extLst>
              <a:ext uri="{FF2B5EF4-FFF2-40B4-BE49-F238E27FC236}">
                <a16:creationId xmlns:a16="http://schemas.microsoft.com/office/drawing/2014/main" id="{F76B2840-8CB1-9C40-8645-F35C549B330B}"/>
              </a:ext>
            </a:extLst>
          </p:cNvPr>
          <p:cNvSpPr/>
          <p:nvPr/>
        </p:nvSpPr>
        <p:spPr>
          <a:xfrm flipH="1">
            <a:off x="3309159" y="3873901"/>
            <a:ext cx="1367507" cy="2153653"/>
          </a:xfrm>
          <a:prstGeom prst="pie">
            <a:avLst>
              <a:gd name="adj1" fmla="val 5478116"/>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563D08FE-71EF-9747-AB01-8DC640011169}"/>
              </a:ext>
            </a:extLst>
          </p:cNvPr>
          <p:cNvSpPr txBox="1"/>
          <p:nvPr/>
        </p:nvSpPr>
        <p:spPr>
          <a:xfrm>
            <a:off x="3610170" y="4719959"/>
            <a:ext cx="822521" cy="441146"/>
          </a:xfrm>
          <a:prstGeom prst="rect">
            <a:avLst/>
          </a:prstGeom>
        </p:spPr>
        <p:txBody>
          <a:bodyPr vert="horz" wrap="square" lIns="0" tIns="30480" rIns="0" bIns="0" rtlCol="0">
            <a:spAutoFit/>
          </a:bodyPr>
          <a:lstStyle/>
          <a:p>
            <a:pPr marL="12700" marR="5080" algn="ctr">
              <a:lnSpc>
                <a:spcPts val="3200"/>
              </a:lnSpc>
              <a:spcBef>
                <a:spcPts val="240"/>
              </a:spcBef>
            </a:pPr>
            <a:r>
              <a:rPr lang="en-US" sz="3200" dirty="0">
                <a:cs typeface="Arial"/>
              </a:rPr>
              <a:t>AB</a:t>
            </a:r>
          </a:p>
        </p:txBody>
      </p:sp>
      <p:sp>
        <p:nvSpPr>
          <p:cNvPr id="31" name="Block Arc 30">
            <a:extLst>
              <a:ext uri="{FF2B5EF4-FFF2-40B4-BE49-F238E27FC236}">
                <a16:creationId xmlns:a16="http://schemas.microsoft.com/office/drawing/2014/main" id="{8AF3C4F3-7366-9141-9FD5-E83E0FB01410}"/>
              </a:ext>
            </a:extLst>
          </p:cNvPr>
          <p:cNvSpPr/>
          <p:nvPr/>
        </p:nvSpPr>
        <p:spPr>
          <a:xfrm rot="9048780">
            <a:off x="2433884" y="2618935"/>
            <a:ext cx="1042292" cy="954822"/>
          </a:xfrm>
          <a:prstGeom prst="blockArc">
            <a:avLst>
              <a:gd name="adj1" fmla="val 12841268"/>
              <a:gd name="adj2" fmla="val 21120001"/>
              <a:gd name="adj3" fmla="val 35492"/>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5DE10621-2CA8-5B41-A7DE-8E9D13D4AD85}"/>
              </a:ext>
            </a:extLst>
          </p:cNvPr>
          <p:cNvPicPr>
            <a:picLocks noChangeAspect="1"/>
          </p:cNvPicPr>
          <p:nvPr/>
        </p:nvPicPr>
        <p:blipFill>
          <a:blip r:embed="rId3"/>
          <a:stretch>
            <a:fillRect/>
          </a:stretch>
        </p:blipFill>
        <p:spPr>
          <a:xfrm>
            <a:off x="7583415" y="4151347"/>
            <a:ext cx="3238500" cy="1092200"/>
          </a:xfrm>
          <a:prstGeom prst="rect">
            <a:avLst/>
          </a:prstGeom>
        </p:spPr>
      </p:pic>
      <p:sp>
        <p:nvSpPr>
          <p:cNvPr id="23" name="Rectangle 22">
            <a:extLst>
              <a:ext uri="{FF2B5EF4-FFF2-40B4-BE49-F238E27FC236}">
                <a16:creationId xmlns:a16="http://schemas.microsoft.com/office/drawing/2014/main" id="{3BC1DE6D-00F0-D147-BA58-B35B493B2622}"/>
              </a:ext>
            </a:extLst>
          </p:cNvPr>
          <p:cNvSpPr/>
          <p:nvPr/>
        </p:nvSpPr>
        <p:spPr>
          <a:xfrm>
            <a:off x="7049085" y="1076819"/>
            <a:ext cx="4855048" cy="2554545"/>
          </a:xfrm>
          <a:prstGeom prst="rect">
            <a:avLst/>
          </a:prstGeom>
        </p:spPr>
        <p:txBody>
          <a:bodyPr wrap="square">
            <a:spAutoFit/>
          </a:bodyPr>
          <a:lstStyle/>
          <a:p>
            <a:r>
              <a:rPr lang="en-US" sz="3200" dirty="0"/>
              <a:t>If I pick a random person in the universe, what’s the probability of him/her </a:t>
            </a:r>
            <a:r>
              <a:rPr lang="en-US" sz="3200" b="1" dirty="0">
                <a:solidFill>
                  <a:schemeClr val="accent1">
                    <a:lumMod val="60000"/>
                    <a:lumOff val="40000"/>
                  </a:schemeClr>
                </a:solidFill>
              </a:rPr>
              <a:t>having</a:t>
            </a:r>
            <a:r>
              <a:rPr lang="en-US" sz="3200" dirty="0"/>
              <a:t> tuberculous </a:t>
            </a:r>
            <a:r>
              <a:rPr lang="en-US" sz="3200" u="sng" dirty="0"/>
              <a:t>AND</a:t>
            </a:r>
            <a:r>
              <a:rPr lang="en-US" sz="3200" dirty="0"/>
              <a:t> </a:t>
            </a:r>
            <a:r>
              <a:rPr lang="en-US" sz="3200" b="1" dirty="0">
                <a:solidFill>
                  <a:schemeClr val="accent4">
                    <a:lumMod val="60000"/>
                    <a:lumOff val="40000"/>
                  </a:schemeClr>
                </a:solidFill>
              </a:rPr>
              <a:t>testing positive</a:t>
            </a:r>
            <a:r>
              <a:rPr lang="en-US" sz="3200" dirty="0">
                <a:solidFill>
                  <a:schemeClr val="accent4">
                    <a:lumMod val="60000"/>
                    <a:lumOff val="40000"/>
                  </a:schemeClr>
                </a:solidFill>
              </a:rPr>
              <a:t> </a:t>
            </a:r>
            <a:r>
              <a:rPr lang="en-US" sz="3200" dirty="0"/>
              <a:t>for it?</a:t>
            </a:r>
          </a:p>
        </p:txBody>
      </p:sp>
      <p:sp>
        <p:nvSpPr>
          <p:cNvPr id="24" name="TextBox 23">
            <a:extLst>
              <a:ext uri="{FF2B5EF4-FFF2-40B4-BE49-F238E27FC236}">
                <a16:creationId xmlns:a16="http://schemas.microsoft.com/office/drawing/2014/main" id="{B061B239-C095-B842-8B00-75DDE9738862}"/>
              </a:ext>
            </a:extLst>
          </p:cNvPr>
          <p:cNvSpPr txBox="1"/>
          <p:nvPr/>
        </p:nvSpPr>
        <p:spPr>
          <a:xfrm>
            <a:off x="7771041" y="5560608"/>
            <a:ext cx="2863248" cy="441146"/>
          </a:xfrm>
          <a:prstGeom prst="rect">
            <a:avLst/>
          </a:prstGeom>
        </p:spPr>
        <p:txBody>
          <a:bodyPr vert="horz" wrap="square" lIns="0" tIns="30480" rIns="0" bIns="0" rtlCol="0">
            <a:spAutoFit/>
          </a:bodyPr>
          <a:lstStyle/>
          <a:p>
            <a:pPr marL="12700" marR="5080" algn="ctr">
              <a:lnSpc>
                <a:spcPts val="3200"/>
              </a:lnSpc>
              <a:spcBef>
                <a:spcPts val="240"/>
              </a:spcBef>
            </a:pPr>
            <a:r>
              <a:rPr lang="en-US" sz="2700" b="1" dirty="0">
                <a:solidFill>
                  <a:schemeClr val="accent4"/>
                </a:solidFill>
                <a:cs typeface="Arial"/>
              </a:rPr>
              <a:t>Joint Probability</a:t>
            </a:r>
          </a:p>
        </p:txBody>
      </p:sp>
      <p:sp>
        <p:nvSpPr>
          <p:cNvPr id="25" name="Block Arc 24">
            <a:extLst>
              <a:ext uri="{FF2B5EF4-FFF2-40B4-BE49-F238E27FC236}">
                <a16:creationId xmlns:a16="http://schemas.microsoft.com/office/drawing/2014/main" id="{9B03FD6C-A7A3-2749-9DD7-292EF729319D}"/>
              </a:ext>
            </a:extLst>
          </p:cNvPr>
          <p:cNvSpPr/>
          <p:nvPr/>
        </p:nvSpPr>
        <p:spPr>
          <a:xfrm rot="5400000" flipH="1" flipV="1">
            <a:off x="2981928" y="4223895"/>
            <a:ext cx="2186252" cy="1439840"/>
          </a:xfrm>
          <a:prstGeom prst="blockArc">
            <a:avLst>
              <a:gd name="adj1" fmla="val 10800000"/>
              <a:gd name="adj2" fmla="val 21287944"/>
              <a:gd name="adj3" fmla="val 337"/>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754524F-DC2C-E744-9895-2F7CA3770C13}"/>
              </a:ext>
            </a:extLst>
          </p:cNvPr>
          <p:cNvSpPr>
            <a:spLocks/>
          </p:cNvSpPr>
          <p:nvPr/>
        </p:nvSpPr>
        <p:spPr>
          <a:xfrm rot="5580000">
            <a:off x="1667746" y="1694030"/>
            <a:ext cx="731520" cy="411480"/>
          </a:xfrm>
          <a:prstGeom prst="blockArc">
            <a:avLst>
              <a:gd name="adj1" fmla="val 10800000"/>
              <a:gd name="adj2" fmla="val 21248028"/>
              <a:gd name="adj3" fmla="val 45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Block Arc 32">
            <a:extLst>
              <a:ext uri="{FF2B5EF4-FFF2-40B4-BE49-F238E27FC236}">
                <a16:creationId xmlns:a16="http://schemas.microsoft.com/office/drawing/2014/main" id="{7F7709DC-BBE8-504C-8416-CCF15F625DDF}"/>
              </a:ext>
            </a:extLst>
          </p:cNvPr>
          <p:cNvSpPr>
            <a:spLocks/>
          </p:cNvSpPr>
          <p:nvPr/>
        </p:nvSpPr>
        <p:spPr>
          <a:xfrm rot="16320000">
            <a:off x="1694426" y="1683579"/>
            <a:ext cx="713232" cy="411480"/>
          </a:xfrm>
          <a:prstGeom prst="blockArc">
            <a:avLst>
              <a:gd name="adj1" fmla="val 10800000"/>
              <a:gd name="adj2" fmla="val 21248028"/>
              <a:gd name="adj3" fmla="val 45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7432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3007915"/>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7049085" y="1296948"/>
            <a:ext cx="4855048" cy="2062103"/>
          </a:xfrm>
          <a:prstGeom prst="rect">
            <a:avLst/>
          </a:prstGeom>
        </p:spPr>
        <p:txBody>
          <a:bodyPr wrap="square">
            <a:spAutoFit/>
          </a:bodyPr>
          <a:lstStyle/>
          <a:p>
            <a:r>
              <a:rPr lang="en-US" sz="3200" dirty="0"/>
              <a:t>If I pick a random person </a:t>
            </a:r>
            <a:r>
              <a:rPr lang="en-US" sz="3200" b="1" dirty="0"/>
              <a:t>that tested positive</a:t>
            </a:r>
            <a:r>
              <a:rPr lang="en-US" sz="3200" dirty="0"/>
              <a:t>, what’s the probability of him/her having tuberculous?</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3000095"/>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3009208"/>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3000095"/>
            <a:ext cx="731544"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3" name="TextBox 2">
            <a:extLst>
              <a:ext uri="{FF2B5EF4-FFF2-40B4-BE49-F238E27FC236}">
                <a16:creationId xmlns:a16="http://schemas.microsoft.com/office/drawing/2014/main" id="{D84587EB-BFED-B446-8119-9FF72050A316}"/>
              </a:ext>
            </a:extLst>
          </p:cNvPr>
          <p:cNvSpPr txBox="1"/>
          <p:nvPr/>
        </p:nvSpPr>
        <p:spPr>
          <a:xfrm>
            <a:off x="7354350" y="5517041"/>
            <a:ext cx="3772830" cy="441146"/>
          </a:xfrm>
          <a:prstGeom prst="rect">
            <a:avLst/>
          </a:prstGeom>
        </p:spPr>
        <p:txBody>
          <a:bodyPr vert="horz" wrap="square" lIns="0" tIns="30480" rIns="0" bIns="0" rtlCol="0">
            <a:spAutoFit/>
          </a:bodyPr>
          <a:lstStyle/>
          <a:p>
            <a:pPr marL="12700" marR="5080" algn="ctr">
              <a:lnSpc>
                <a:spcPts val="3200"/>
              </a:lnSpc>
              <a:spcBef>
                <a:spcPts val="240"/>
              </a:spcBef>
            </a:pPr>
            <a:r>
              <a:rPr lang="en-US" sz="2700" b="1" dirty="0">
                <a:solidFill>
                  <a:schemeClr val="accent4"/>
                </a:solidFill>
                <a:cs typeface="Arial"/>
              </a:rPr>
              <a:t>Conditional Probability</a:t>
            </a:r>
          </a:p>
        </p:txBody>
      </p:sp>
      <p:pic>
        <p:nvPicPr>
          <p:cNvPr id="5" name="Picture 4">
            <a:extLst>
              <a:ext uri="{FF2B5EF4-FFF2-40B4-BE49-F238E27FC236}">
                <a16:creationId xmlns:a16="http://schemas.microsoft.com/office/drawing/2014/main" id="{D96B3828-3D50-BF40-8BF4-0436CA966C06}"/>
              </a:ext>
            </a:extLst>
          </p:cNvPr>
          <p:cNvPicPr>
            <a:picLocks noChangeAspect="1"/>
          </p:cNvPicPr>
          <p:nvPr/>
        </p:nvPicPr>
        <p:blipFill>
          <a:blip r:embed="rId3"/>
          <a:stretch>
            <a:fillRect/>
          </a:stretch>
        </p:blipFill>
        <p:spPr>
          <a:xfrm>
            <a:off x="7659615" y="3982017"/>
            <a:ext cx="3162300" cy="1092200"/>
          </a:xfrm>
          <a:prstGeom prst="rect">
            <a:avLst/>
          </a:prstGeom>
        </p:spPr>
      </p:pic>
    </p:spTree>
    <p:extLst>
      <p:ext uri="{BB962C8B-B14F-4D97-AF65-F5344CB8AC3E}">
        <p14:creationId xmlns:p14="http://schemas.microsoft.com/office/powerpoint/2010/main" val="18021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62D7A-424D-4042-A770-9E2E2D2CAC6C}"/>
              </a:ext>
            </a:extLst>
          </p:cNvPr>
          <p:cNvSpPr/>
          <p:nvPr/>
        </p:nvSpPr>
        <p:spPr>
          <a:xfrm>
            <a:off x="7050024" y="1296948"/>
            <a:ext cx="4855048" cy="2062103"/>
          </a:xfrm>
          <a:prstGeom prst="rect">
            <a:avLst/>
          </a:prstGeom>
        </p:spPr>
        <p:txBody>
          <a:bodyPr wrap="square">
            <a:spAutoFit/>
          </a:bodyPr>
          <a:lstStyle/>
          <a:p>
            <a:r>
              <a:rPr lang="en-US" sz="3200" dirty="0"/>
              <a:t>If I pick a random person </a:t>
            </a:r>
            <a:r>
              <a:rPr lang="en-US" sz="3200" b="1" dirty="0"/>
              <a:t>that tested positive</a:t>
            </a:r>
            <a:r>
              <a:rPr lang="en-US" sz="3200" dirty="0"/>
              <a:t>, what’s the probability of him/her having tuberculous?</a:t>
            </a:r>
          </a:p>
        </p:txBody>
      </p:sp>
      <p:grpSp>
        <p:nvGrpSpPr>
          <p:cNvPr id="2" name="Group 1">
            <a:extLst>
              <a:ext uri="{FF2B5EF4-FFF2-40B4-BE49-F238E27FC236}">
                <a16:creationId xmlns:a16="http://schemas.microsoft.com/office/drawing/2014/main" id="{52D474D8-9E71-444B-A259-7D77861C1F91}"/>
              </a:ext>
            </a:extLst>
          </p:cNvPr>
          <p:cNvGrpSpPr/>
          <p:nvPr/>
        </p:nvGrpSpPr>
        <p:grpSpPr>
          <a:xfrm>
            <a:off x="929809" y="372533"/>
            <a:ext cx="3354315" cy="3056467"/>
            <a:chOff x="1370085" y="708414"/>
            <a:chExt cx="5235574" cy="502920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2757156"/>
              <a:ext cx="1765005"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Universe</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2749337"/>
              <a:ext cx="731544" cy="617416"/>
            </a:xfrm>
            <a:prstGeom prst="rect">
              <a:avLst/>
            </a:prstGeom>
          </p:spPr>
          <p:txBody>
            <a:bodyPr vert="horz" wrap="square" lIns="0" tIns="30480" rIns="0" bIns="0" rtlCol="0">
              <a:spAutoFit/>
            </a:bodyPr>
            <a:lstStyle/>
            <a:p>
              <a:pPr marL="12700" marR="5080" algn="r">
                <a:lnSpc>
                  <a:spcPts val="3200"/>
                </a:lnSpc>
                <a:spcBef>
                  <a:spcPts val="240"/>
                </a:spcBef>
              </a:pPr>
              <a:r>
                <a:rPr lang="en-US" sz="12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2758449"/>
              <a:ext cx="731544"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2749337"/>
              <a:ext cx="731544" cy="617416"/>
            </a:xfrm>
            <a:prstGeom prst="rect">
              <a:avLst/>
            </a:prstGeom>
          </p:spPr>
          <p:txBody>
            <a:bodyPr vert="horz" wrap="square" lIns="0" tIns="30480" rIns="0" bIns="0" rtlCol="0">
              <a:spAutoFit/>
            </a:bodyPr>
            <a:lstStyle/>
            <a:p>
              <a:pPr marL="12700" marR="5080" algn="ctr">
                <a:lnSpc>
                  <a:spcPts val="3200"/>
                </a:lnSpc>
                <a:spcBef>
                  <a:spcPts val="240"/>
                </a:spcBef>
              </a:pPr>
              <a:r>
                <a:rPr lang="en-US" sz="1200" dirty="0">
                  <a:cs typeface="Arial"/>
                </a:rPr>
                <a:t>AB</a:t>
              </a:r>
            </a:p>
          </p:txBody>
        </p:sp>
      </p:grpSp>
      <p:sp>
        <p:nvSpPr>
          <p:cNvPr id="3" name="TextBox 2">
            <a:extLst>
              <a:ext uri="{FF2B5EF4-FFF2-40B4-BE49-F238E27FC236}">
                <a16:creationId xmlns:a16="http://schemas.microsoft.com/office/drawing/2014/main" id="{D84587EB-BFED-B446-8119-9FF72050A316}"/>
              </a:ext>
            </a:extLst>
          </p:cNvPr>
          <p:cNvSpPr txBox="1"/>
          <p:nvPr/>
        </p:nvSpPr>
        <p:spPr>
          <a:xfrm>
            <a:off x="7351776" y="5513832"/>
            <a:ext cx="3965116" cy="441146"/>
          </a:xfrm>
          <a:prstGeom prst="rect">
            <a:avLst/>
          </a:prstGeom>
        </p:spPr>
        <p:txBody>
          <a:bodyPr vert="horz" wrap="square" lIns="0" tIns="30480" rIns="0" bIns="0" rtlCol="0">
            <a:spAutoFit/>
          </a:bodyPr>
          <a:lstStyle/>
          <a:p>
            <a:pPr marL="12700" marR="5080">
              <a:lnSpc>
                <a:spcPts val="3200"/>
              </a:lnSpc>
              <a:spcBef>
                <a:spcPts val="240"/>
              </a:spcBef>
            </a:pPr>
            <a:r>
              <a:rPr lang="en-US" sz="2700" b="1" dirty="0">
                <a:solidFill>
                  <a:schemeClr val="accent4"/>
                </a:solidFill>
                <a:cs typeface="Arial"/>
              </a:rPr>
              <a:t>Conditional Probability</a:t>
            </a:r>
          </a:p>
        </p:txBody>
      </p:sp>
      <p:pic>
        <p:nvPicPr>
          <p:cNvPr id="5" name="Picture 4">
            <a:extLst>
              <a:ext uri="{FF2B5EF4-FFF2-40B4-BE49-F238E27FC236}">
                <a16:creationId xmlns:a16="http://schemas.microsoft.com/office/drawing/2014/main" id="{D96B3828-3D50-BF40-8BF4-0436CA966C06}"/>
              </a:ext>
            </a:extLst>
          </p:cNvPr>
          <p:cNvPicPr>
            <a:picLocks noChangeAspect="1"/>
          </p:cNvPicPr>
          <p:nvPr/>
        </p:nvPicPr>
        <p:blipFill>
          <a:blip r:embed="rId3"/>
          <a:stretch>
            <a:fillRect/>
          </a:stretch>
        </p:blipFill>
        <p:spPr>
          <a:xfrm>
            <a:off x="7662672" y="3982017"/>
            <a:ext cx="3162300" cy="1092200"/>
          </a:xfrm>
          <a:prstGeom prst="rect">
            <a:avLst/>
          </a:prstGeom>
        </p:spPr>
      </p:pic>
      <p:cxnSp>
        <p:nvCxnSpPr>
          <p:cNvPr id="8" name="Straight Connector 7">
            <a:extLst>
              <a:ext uri="{FF2B5EF4-FFF2-40B4-BE49-F238E27FC236}">
                <a16:creationId xmlns:a16="http://schemas.microsoft.com/office/drawing/2014/main" id="{3902B7D6-2D4C-174C-BD89-33BD2CB768BA}"/>
              </a:ext>
            </a:extLst>
          </p:cNvPr>
          <p:cNvCxnSpPr>
            <a:cxnSpLocks/>
          </p:cNvCxnSpPr>
          <p:nvPr/>
        </p:nvCxnSpPr>
        <p:spPr>
          <a:xfrm>
            <a:off x="2633502" y="1663492"/>
            <a:ext cx="2712403" cy="2111293"/>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36A5EE2-D532-194F-8ACE-F07DFEC385C0}"/>
              </a:ext>
            </a:extLst>
          </p:cNvPr>
          <p:cNvCxnSpPr>
            <a:cxnSpLocks/>
          </p:cNvCxnSpPr>
          <p:nvPr/>
        </p:nvCxnSpPr>
        <p:spPr>
          <a:xfrm>
            <a:off x="1944397" y="2185192"/>
            <a:ext cx="1439840" cy="3043722"/>
          </a:xfrm>
          <a:prstGeom prst="line">
            <a:avLst/>
          </a:prstGeom>
          <a:ln w="25400"/>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13581DC9-9C92-DB41-8FBE-C88E4126A945}"/>
              </a:ext>
            </a:extLst>
          </p:cNvPr>
          <p:cNvSpPr/>
          <p:nvPr/>
        </p:nvSpPr>
        <p:spPr>
          <a:xfrm>
            <a:off x="3367304" y="3626395"/>
            <a:ext cx="2713208" cy="2589967"/>
          </a:xfrm>
          <a:prstGeom prst="ellipse">
            <a:avLst/>
          </a:prstGeom>
          <a:solidFill>
            <a:schemeClr val="accent4">
              <a:lumMod val="60000"/>
              <a:lumOff val="40000"/>
              <a:alpha val="56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Block Arc 25">
            <a:extLst>
              <a:ext uri="{FF2B5EF4-FFF2-40B4-BE49-F238E27FC236}">
                <a16:creationId xmlns:a16="http://schemas.microsoft.com/office/drawing/2014/main" id="{CA1E2357-B9EE-7841-89D5-3CDC1030C8D0}"/>
              </a:ext>
            </a:extLst>
          </p:cNvPr>
          <p:cNvSpPr/>
          <p:nvPr/>
        </p:nvSpPr>
        <p:spPr>
          <a:xfrm rot="5400000">
            <a:off x="2898515" y="4234248"/>
            <a:ext cx="2186252" cy="1439840"/>
          </a:xfrm>
          <a:prstGeom prst="blockArc">
            <a:avLst>
              <a:gd name="adj1" fmla="val 10800000"/>
              <a:gd name="adj2" fmla="val 21287944"/>
              <a:gd name="adj3" fmla="val 337"/>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ie 26">
            <a:extLst>
              <a:ext uri="{FF2B5EF4-FFF2-40B4-BE49-F238E27FC236}">
                <a16:creationId xmlns:a16="http://schemas.microsoft.com/office/drawing/2014/main" id="{32557EB3-09BE-0C4D-9A11-C4D4EE2E4B7A}"/>
              </a:ext>
            </a:extLst>
          </p:cNvPr>
          <p:cNvSpPr/>
          <p:nvPr/>
        </p:nvSpPr>
        <p:spPr>
          <a:xfrm rot="-60000">
            <a:off x="3401169" y="3854499"/>
            <a:ext cx="1293459" cy="2153653"/>
          </a:xfrm>
          <a:prstGeom prst="pie">
            <a:avLst>
              <a:gd name="adj1" fmla="val 5478116"/>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ie 27">
            <a:extLst>
              <a:ext uri="{FF2B5EF4-FFF2-40B4-BE49-F238E27FC236}">
                <a16:creationId xmlns:a16="http://schemas.microsoft.com/office/drawing/2014/main" id="{F76B2840-8CB1-9C40-8645-F35C549B330B}"/>
              </a:ext>
            </a:extLst>
          </p:cNvPr>
          <p:cNvSpPr/>
          <p:nvPr/>
        </p:nvSpPr>
        <p:spPr>
          <a:xfrm flipH="1">
            <a:off x="3341346" y="3871435"/>
            <a:ext cx="1371600" cy="2153653"/>
          </a:xfrm>
          <a:prstGeom prst="pie">
            <a:avLst>
              <a:gd name="adj1" fmla="val 5406779"/>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563D08FE-71EF-9747-AB01-8DC640011169}"/>
              </a:ext>
            </a:extLst>
          </p:cNvPr>
          <p:cNvSpPr txBox="1"/>
          <p:nvPr/>
        </p:nvSpPr>
        <p:spPr>
          <a:xfrm>
            <a:off x="3610170" y="4719959"/>
            <a:ext cx="822521" cy="441146"/>
          </a:xfrm>
          <a:prstGeom prst="rect">
            <a:avLst/>
          </a:prstGeom>
        </p:spPr>
        <p:txBody>
          <a:bodyPr vert="horz" wrap="square" lIns="0" tIns="30480" rIns="0" bIns="0" rtlCol="0">
            <a:spAutoFit/>
          </a:bodyPr>
          <a:lstStyle/>
          <a:p>
            <a:pPr marL="12700" marR="5080" algn="ctr">
              <a:lnSpc>
                <a:spcPts val="3200"/>
              </a:lnSpc>
              <a:spcBef>
                <a:spcPts val="240"/>
              </a:spcBef>
            </a:pPr>
            <a:r>
              <a:rPr lang="en-US" sz="3200" dirty="0">
                <a:cs typeface="Arial"/>
              </a:rPr>
              <a:t>AB</a:t>
            </a:r>
          </a:p>
        </p:txBody>
      </p:sp>
      <p:sp>
        <p:nvSpPr>
          <p:cNvPr id="30" name="TextBox 29">
            <a:extLst>
              <a:ext uri="{FF2B5EF4-FFF2-40B4-BE49-F238E27FC236}">
                <a16:creationId xmlns:a16="http://schemas.microsoft.com/office/drawing/2014/main" id="{9BC84C9B-05B7-8D42-8DFA-129530FD72CC}"/>
              </a:ext>
            </a:extLst>
          </p:cNvPr>
          <p:cNvSpPr txBox="1"/>
          <p:nvPr/>
        </p:nvSpPr>
        <p:spPr>
          <a:xfrm>
            <a:off x="5061053" y="4700805"/>
            <a:ext cx="822521" cy="441146"/>
          </a:xfrm>
          <a:prstGeom prst="rect">
            <a:avLst/>
          </a:prstGeom>
        </p:spPr>
        <p:txBody>
          <a:bodyPr vert="horz" wrap="square" lIns="0" tIns="30480" rIns="0" bIns="0" rtlCol="0">
            <a:spAutoFit/>
          </a:bodyPr>
          <a:lstStyle/>
          <a:p>
            <a:pPr marL="12700" marR="5080" algn="r">
              <a:lnSpc>
                <a:spcPts val="3200"/>
              </a:lnSpc>
              <a:spcBef>
                <a:spcPts val="240"/>
              </a:spcBef>
            </a:pPr>
            <a:r>
              <a:rPr lang="en-US" sz="3200" dirty="0">
                <a:cs typeface="Arial"/>
              </a:rPr>
              <a:t>B</a:t>
            </a:r>
          </a:p>
        </p:txBody>
      </p:sp>
      <p:sp>
        <p:nvSpPr>
          <p:cNvPr id="31" name="Block Arc 30">
            <a:extLst>
              <a:ext uri="{FF2B5EF4-FFF2-40B4-BE49-F238E27FC236}">
                <a16:creationId xmlns:a16="http://schemas.microsoft.com/office/drawing/2014/main" id="{8AF3C4F3-7366-9141-9FD5-E83E0FB01410}"/>
              </a:ext>
            </a:extLst>
          </p:cNvPr>
          <p:cNvSpPr/>
          <p:nvPr/>
        </p:nvSpPr>
        <p:spPr>
          <a:xfrm rot="9048780">
            <a:off x="2437760" y="2576759"/>
            <a:ext cx="1536192" cy="854517"/>
          </a:xfrm>
          <a:prstGeom prst="blockArc">
            <a:avLst>
              <a:gd name="adj1" fmla="val 10814746"/>
              <a:gd name="adj2" fmla="val 0"/>
              <a:gd name="adj3" fmla="val 25000"/>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3032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62D7A-424D-4042-A770-9E2E2D2CAC6C}"/>
              </a:ext>
            </a:extLst>
          </p:cNvPr>
          <p:cNvSpPr/>
          <p:nvPr/>
        </p:nvSpPr>
        <p:spPr>
          <a:xfrm>
            <a:off x="6812020" y="484149"/>
            <a:ext cx="4855048" cy="2062103"/>
          </a:xfrm>
          <a:prstGeom prst="rect">
            <a:avLst/>
          </a:prstGeom>
        </p:spPr>
        <p:txBody>
          <a:bodyPr wrap="square">
            <a:spAutoFit/>
          </a:bodyPr>
          <a:lstStyle/>
          <a:p>
            <a:r>
              <a:rPr lang="en-US" sz="3200" dirty="0"/>
              <a:t>If I pick a random person </a:t>
            </a:r>
            <a:r>
              <a:rPr lang="en-US" sz="3200" b="1" dirty="0"/>
              <a:t>that tested positive</a:t>
            </a:r>
            <a:r>
              <a:rPr lang="en-US" sz="3200" dirty="0"/>
              <a:t>, what’s the probability of him/her having tuberculous?</a:t>
            </a:r>
          </a:p>
        </p:txBody>
      </p:sp>
      <p:grpSp>
        <p:nvGrpSpPr>
          <p:cNvPr id="2" name="Group 1">
            <a:extLst>
              <a:ext uri="{FF2B5EF4-FFF2-40B4-BE49-F238E27FC236}">
                <a16:creationId xmlns:a16="http://schemas.microsoft.com/office/drawing/2014/main" id="{52D474D8-9E71-444B-A259-7D77861C1F91}"/>
              </a:ext>
            </a:extLst>
          </p:cNvPr>
          <p:cNvGrpSpPr/>
          <p:nvPr/>
        </p:nvGrpSpPr>
        <p:grpSpPr>
          <a:xfrm>
            <a:off x="929809" y="372533"/>
            <a:ext cx="3354315" cy="3056467"/>
            <a:chOff x="1370085" y="708414"/>
            <a:chExt cx="5235574" cy="502920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2757156"/>
              <a:ext cx="1765005"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Universe</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2749337"/>
              <a:ext cx="731544" cy="617416"/>
            </a:xfrm>
            <a:prstGeom prst="rect">
              <a:avLst/>
            </a:prstGeom>
          </p:spPr>
          <p:txBody>
            <a:bodyPr vert="horz" wrap="square" lIns="0" tIns="30480" rIns="0" bIns="0" rtlCol="0">
              <a:spAutoFit/>
            </a:bodyPr>
            <a:lstStyle/>
            <a:p>
              <a:pPr marL="12700" marR="5080" algn="r">
                <a:lnSpc>
                  <a:spcPts val="3200"/>
                </a:lnSpc>
                <a:spcBef>
                  <a:spcPts val="240"/>
                </a:spcBef>
              </a:pPr>
              <a:r>
                <a:rPr lang="en-US" sz="12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2758449"/>
              <a:ext cx="731544"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2749337"/>
              <a:ext cx="731544" cy="617416"/>
            </a:xfrm>
            <a:prstGeom prst="rect">
              <a:avLst/>
            </a:prstGeom>
          </p:spPr>
          <p:txBody>
            <a:bodyPr vert="horz" wrap="square" lIns="0" tIns="30480" rIns="0" bIns="0" rtlCol="0">
              <a:spAutoFit/>
            </a:bodyPr>
            <a:lstStyle/>
            <a:p>
              <a:pPr marL="12700" marR="5080" algn="ctr">
                <a:lnSpc>
                  <a:spcPts val="3200"/>
                </a:lnSpc>
                <a:spcBef>
                  <a:spcPts val="240"/>
                </a:spcBef>
              </a:pPr>
              <a:r>
                <a:rPr lang="en-US" sz="1200" dirty="0">
                  <a:cs typeface="Arial"/>
                </a:rPr>
                <a:t>AB</a:t>
              </a:r>
            </a:p>
          </p:txBody>
        </p:sp>
      </p:grpSp>
      <p:cxnSp>
        <p:nvCxnSpPr>
          <p:cNvPr id="8" name="Straight Connector 7">
            <a:extLst>
              <a:ext uri="{FF2B5EF4-FFF2-40B4-BE49-F238E27FC236}">
                <a16:creationId xmlns:a16="http://schemas.microsoft.com/office/drawing/2014/main" id="{3902B7D6-2D4C-174C-BD89-33BD2CB768BA}"/>
              </a:ext>
            </a:extLst>
          </p:cNvPr>
          <p:cNvCxnSpPr>
            <a:cxnSpLocks/>
          </p:cNvCxnSpPr>
          <p:nvPr/>
        </p:nvCxnSpPr>
        <p:spPr>
          <a:xfrm>
            <a:off x="2633502" y="1663492"/>
            <a:ext cx="2712403" cy="2111293"/>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36A5EE2-D532-194F-8ACE-F07DFEC385C0}"/>
              </a:ext>
            </a:extLst>
          </p:cNvPr>
          <p:cNvCxnSpPr>
            <a:cxnSpLocks/>
          </p:cNvCxnSpPr>
          <p:nvPr/>
        </p:nvCxnSpPr>
        <p:spPr>
          <a:xfrm>
            <a:off x="1944397" y="2185192"/>
            <a:ext cx="1439840" cy="3043722"/>
          </a:xfrm>
          <a:prstGeom prst="line">
            <a:avLst/>
          </a:prstGeom>
          <a:ln w="25400"/>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13581DC9-9C92-DB41-8FBE-C88E4126A945}"/>
              </a:ext>
            </a:extLst>
          </p:cNvPr>
          <p:cNvSpPr/>
          <p:nvPr/>
        </p:nvSpPr>
        <p:spPr>
          <a:xfrm>
            <a:off x="3367304" y="3626395"/>
            <a:ext cx="2713208" cy="2589967"/>
          </a:xfrm>
          <a:prstGeom prst="ellipse">
            <a:avLst/>
          </a:prstGeom>
          <a:solidFill>
            <a:schemeClr val="accent4">
              <a:lumMod val="60000"/>
              <a:lumOff val="40000"/>
              <a:alpha val="56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Block Arc 23">
            <a:extLst>
              <a:ext uri="{FF2B5EF4-FFF2-40B4-BE49-F238E27FC236}">
                <a16:creationId xmlns:a16="http://schemas.microsoft.com/office/drawing/2014/main" id="{E727BCDB-B207-8948-8CE4-E073E0D386FB}"/>
              </a:ext>
            </a:extLst>
          </p:cNvPr>
          <p:cNvSpPr/>
          <p:nvPr/>
        </p:nvSpPr>
        <p:spPr>
          <a:xfrm rot="9048780">
            <a:off x="2447860" y="2586859"/>
            <a:ext cx="1536192" cy="854517"/>
          </a:xfrm>
          <a:prstGeom prst="blockArc">
            <a:avLst>
              <a:gd name="adj1" fmla="val 10814746"/>
              <a:gd name="adj2" fmla="val 0"/>
              <a:gd name="adj3" fmla="val 25000"/>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5">
            <a:extLst>
              <a:ext uri="{FF2B5EF4-FFF2-40B4-BE49-F238E27FC236}">
                <a16:creationId xmlns:a16="http://schemas.microsoft.com/office/drawing/2014/main" id="{CA1E2357-B9EE-7841-89D5-3CDC1030C8D0}"/>
              </a:ext>
            </a:extLst>
          </p:cNvPr>
          <p:cNvSpPr/>
          <p:nvPr/>
        </p:nvSpPr>
        <p:spPr>
          <a:xfrm rot="5400000">
            <a:off x="2898515" y="4234248"/>
            <a:ext cx="2186252" cy="1439840"/>
          </a:xfrm>
          <a:prstGeom prst="blockArc">
            <a:avLst>
              <a:gd name="adj1" fmla="val 10800000"/>
              <a:gd name="adj2" fmla="val 21287944"/>
              <a:gd name="adj3" fmla="val 337"/>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ie 26">
            <a:extLst>
              <a:ext uri="{FF2B5EF4-FFF2-40B4-BE49-F238E27FC236}">
                <a16:creationId xmlns:a16="http://schemas.microsoft.com/office/drawing/2014/main" id="{32557EB3-09BE-0C4D-9A11-C4D4EE2E4B7A}"/>
              </a:ext>
            </a:extLst>
          </p:cNvPr>
          <p:cNvSpPr/>
          <p:nvPr/>
        </p:nvSpPr>
        <p:spPr>
          <a:xfrm rot="-60000">
            <a:off x="3401169" y="3854499"/>
            <a:ext cx="1293459" cy="2153653"/>
          </a:xfrm>
          <a:prstGeom prst="pie">
            <a:avLst>
              <a:gd name="adj1" fmla="val 5478116"/>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9BC84C9B-05B7-8D42-8DFA-129530FD72CC}"/>
              </a:ext>
            </a:extLst>
          </p:cNvPr>
          <p:cNvSpPr txBox="1"/>
          <p:nvPr/>
        </p:nvSpPr>
        <p:spPr>
          <a:xfrm>
            <a:off x="5061053" y="4700805"/>
            <a:ext cx="822521" cy="441146"/>
          </a:xfrm>
          <a:prstGeom prst="rect">
            <a:avLst/>
          </a:prstGeom>
        </p:spPr>
        <p:txBody>
          <a:bodyPr vert="horz" wrap="square" lIns="0" tIns="30480" rIns="0" bIns="0" rtlCol="0">
            <a:spAutoFit/>
          </a:bodyPr>
          <a:lstStyle/>
          <a:p>
            <a:pPr marL="12700" marR="5080" algn="r">
              <a:lnSpc>
                <a:spcPts val="3200"/>
              </a:lnSpc>
              <a:spcBef>
                <a:spcPts val="240"/>
              </a:spcBef>
            </a:pPr>
            <a:r>
              <a:rPr lang="en-US" sz="3200" dirty="0">
                <a:cs typeface="Arial"/>
              </a:rPr>
              <a:t>B</a:t>
            </a:r>
          </a:p>
        </p:txBody>
      </p:sp>
      <p:pic>
        <p:nvPicPr>
          <p:cNvPr id="11" name="Picture 10">
            <a:extLst>
              <a:ext uri="{FF2B5EF4-FFF2-40B4-BE49-F238E27FC236}">
                <a16:creationId xmlns:a16="http://schemas.microsoft.com/office/drawing/2014/main" id="{3D9E4425-B6AC-6743-BDDA-65C1C9DEA730}"/>
              </a:ext>
            </a:extLst>
          </p:cNvPr>
          <p:cNvPicPr>
            <a:picLocks noChangeAspect="1"/>
          </p:cNvPicPr>
          <p:nvPr/>
        </p:nvPicPr>
        <p:blipFill>
          <a:blip r:embed="rId3"/>
          <a:stretch>
            <a:fillRect/>
          </a:stretch>
        </p:blipFill>
        <p:spPr>
          <a:xfrm>
            <a:off x="6938308" y="2795383"/>
            <a:ext cx="3162300" cy="1092200"/>
          </a:xfrm>
          <a:prstGeom prst="rect">
            <a:avLst/>
          </a:prstGeom>
        </p:spPr>
      </p:pic>
      <p:pic>
        <p:nvPicPr>
          <p:cNvPr id="19" name="Picture 18">
            <a:extLst>
              <a:ext uri="{FF2B5EF4-FFF2-40B4-BE49-F238E27FC236}">
                <a16:creationId xmlns:a16="http://schemas.microsoft.com/office/drawing/2014/main" id="{2E91284A-4562-DF48-87B6-95638932440B}"/>
              </a:ext>
            </a:extLst>
          </p:cNvPr>
          <p:cNvPicPr>
            <a:picLocks noChangeAspect="1"/>
          </p:cNvPicPr>
          <p:nvPr/>
        </p:nvPicPr>
        <p:blipFill>
          <a:blip r:embed="rId4"/>
          <a:stretch>
            <a:fillRect/>
          </a:stretch>
        </p:blipFill>
        <p:spPr>
          <a:xfrm>
            <a:off x="8654338" y="4136714"/>
            <a:ext cx="2324100" cy="1092200"/>
          </a:xfrm>
          <a:prstGeom prst="rect">
            <a:avLst/>
          </a:prstGeom>
        </p:spPr>
      </p:pic>
      <p:pic>
        <p:nvPicPr>
          <p:cNvPr id="20" name="Picture 19">
            <a:extLst>
              <a:ext uri="{FF2B5EF4-FFF2-40B4-BE49-F238E27FC236}">
                <a16:creationId xmlns:a16="http://schemas.microsoft.com/office/drawing/2014/main" id="{D1CB5642-CF17-494D-BBD3-DD6BA7D4404C}"/>
              </a:ext>
            </a:extLst>
          </p:cNvPr>
          <p:cNvPicPr>
            <a:picLocks noChangeAspect="1"/>
          </p:cNvPicPr>
          <p:nvPr/>
        </p:nvPicPr>
        <p:blipFill>
          <a:blip r:embed="rId5"/>
          <a:stretch>
            <a:fillRect/>
          </a:stretch>
        </p:blipFill>
        <p:spPr>
          <a:xfrm>
            <a:off x="8654338" y="5450145"/>
            <a:ext cx="2146300" cy="1092200"/>
          </a:xfrm>
          <a:prstGeom prst="rect">
            <a:avLst/>
          </a:prstGeom>
        </p:spPr>
      </p:pic>
      <p:sp>
        <p:nvSpPr>
          <p:cNvPr id="23" name="Pie 22">
            <a:extLst>
              <a:ext uri="{FF2B5EF4-FFF2-40B4-BE49-F238E27FC236}">
                <a16:creationId xmlns:a16="http://schemas.microsoft.com/office/drawing/2014/main" id="{B11F98AE-501E-8E45-B603-2DB96A3CFF80}"/>
              </a:ext>
            </a:extLst>
          </p:cNvPr>
          <p:cNvSpPr/>
          <p:nvPr/>
        </p:nvSpPr>
        <p:spPr>
          <a:xfrm flipH="1">
            <a:off x="3341346" y="3871435"/>
            <a:ext cx="1371600" cy="2153653"/>
          </a:xfrm>
          <a:prstGeom prst="pie">
            <a:avLst>
              <a:gd name="adj1" fmla="val 5406779"/>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563D08FE-71EF-9747-AB01-8DC640011169}"/>
              </a:ext>
            </a:extLst>
          </p:cNvPr>
          <p:cNvSpPr txBox="1"/>
          <p:nvPr/>
        </p:nvSpPr>
        <p:spPr>
          <a:xfrm>
            <a:off x="3610170" y="4719959"/>
            <a:ext cx="822521" cy="441146"/>
          </a:xfrm>
          <a:prstGeom prst="rect">
            <a:avLst/>
          </a:prstGeom>
        </p:spPr>
        <p:txBody>
          <a:bodyPr vert="horz" wrap="square" lIns="0" tIns="30480" rIns="0" bIns="0" rtlCol="0">
            <a:spAutoFit/>
          </a:bodyPr>
          <a:lstStyle/>
          <a:p>
            <a:pPr marL="12700" marR="5080" algn="ctr">
              <a:lnSpc>
                <a:spcPts val="3200"/>
              </a:lnSpc>
              <a:spcBef>
                <a:spcPts val="240"/>
              </a:spcBef>
            </a:pPr>
            <a:r>
              <a:rPr lang="en-US" sz="3200" dirty="0">
                <a:cs typeface="Arial"/>
              </a:rPr>
              <a:t>AB</a:t>
            </a:r>
          </a:p>
        </p:txBody>
      </p:sp>
    </p:spTree>
    <p:extLst>
      <p:ext uri="{BB962C8B-B14F-4D97-AF65-F5344CB8AC3E}">
        <p14:creationId xmlns:p14="http://schemas.microsoft.com/office/powerpoint/2010/main" val="19548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3007915"/>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7049085" y="1296948"/>
            <a:ext cx="4855048" cy="2062103"/>
          </a:xfrm>
          <a:prstGeom prst="rect">
            <a:avLst/>
          </a:prstGeom>
        </p:spPr>
        <p:txBody>
          <a:bodyPr wrap="square">
            <a:spAutoFit/>
          </a:bodyPr>
          <a:lstStyle/>
          <a:p>
            <a:r>
              <a:rPr lang="en-US" sz="3200" dirty="0"/>
              <a:t>If I pick a random person </a:t>
            </a:r>
            <a:r>
              <a:rPr lang="en-US" sz="3200" b="1" dirty="0"/>
              <a:t>that has tuberculous</a:t>
            </a:r>
            <a:r>
              <a:rPr lang="en-US" sz="3200" dirty="0"/>
              <a:t>, what’s the probability of him/her testing positive?</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3000095"/>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3009208"/>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3000095"/>
            <a:ext cx="731544"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3" name="TextBox 2">
            <a:extLst>
              <a:ext uri="{FF2B5EF4-FFF2-40B4-BE49-F238E27FC236}">
                <a16:creationId xmlns:a16="http://schemas.microsoft.com/office/drawing/2014/main" id="{D84587EB-BFED-B446-8119-9FF72050A316}"/>
              </a:ext>
            </a:extLst>
          </p:cNvPr>
          <p:cNvSpPr txBox="1"/>
          <p:nvPr/>
        </p:nvSpPr>
        <p:spPr>
          <a:xfrm>
            <a:off x="7351776" y="5513832"/>
            <a:ext cx="3914318" cy="441146"/>
          </a:xfrm>
          <a:prstGeom prst="rect">
            <a:avLst/>
          </a:prstGeom>
        </p:spPr>
        <p:txBody>
          <a:bodyPr vert="horz" wrap="square" lIns="0" tIns="30480" rIns="0" bIns="0" rtlCol="0">
            <a:spAutoFit/>
          </a:bodyPr>
          <a:lstStyle/>
          <a:p>
            <a:pPr marL="12700" marR="5080">
              <a:lnSpc>
                <a:spcPts val="3200"/>
              </a:lnSpc>
              <a:spcBef>
                <a:spcPts val="240"/>
              </a:spcBef>
            </a:pPr>
            <a:r>
              <a:rPr lang="en-US" sz="2700" b="1" dirty="0">
                <a:solidFill>
                  <a:schemeClr val="accent4"/>
                </a:solidFill>
                <a:cs typeface="Arial"/>
              </a:rPr>
              <a:t>Conditional Probability</a:t>
            </a:r>
          </a:p>
        </p:txBody>
      </p:sp>
      <p:pic>
        <p:nvPicPr>
          <p:cNvPr id="17" name="Picture 16">
            <a:extLst>
              <a:ext uri="{FF2B5EF4-FFF2-40B4-BE49-F238E27FC236}">
                <a16:creationId xmlns:a16="http://schemas.microsoft.com/office/drawing/2014/main" id="{DD4F5118-4A69-DB4A-8628-5A59C7FA298C}"/>
              </a:ext>
            </a:extLst>
          </p:cNvPr>
          <p:cNvPicPr>
            <a:picLocks noChangeAspect="1"/>
          </p:cNvPicPr>
          <p:nvPr/>
        </p:nvPicPr>
        <p:blipFill>
          <a:blip r:embed="rId3"/>
          <a:stretch>
            <a:fillRect/>
          </a:stretch>
        </p:blipFill>
        <p:spPr>
          <a:xfrm>
            <a:off x="7662672" y="3977640"/>
            <a:ext cx="3162300" cy="1092200"/>
          </a:xfrm>
          <a:prstGeom prst="rect">
            <a:avLst/>
          </a:prstGeom>
        </p:spPr>
      </p:pic>
    </p:spTree>
    <p:extLst>
      <p:ext uri="{BB962C8B-B14F-4D97-AF65-F5344CB8AC3E}">
        <p14:creationId xmlns:p14="http://schemas.microsoft.com/office/powerpoint/2010/main" val="426675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62D7A-424D-4042-A770-9E2E2D2CAC6C}"/>
              </a:ext>
            </a:extLst>
          </p:cNvPr>
          <p:cNvSpPr/>
          <p:nvPr/>
        </p:nvSpPr>
        <p:spPr>
          <a:xfrm>
            <a:off x="6812020" y="484149"/>
            <a:ext cx="4855048" cy="2062103"/>
          </a:xfrm>
          <a:prstGeom prst="rect">
            <a:avLst/>
          </a:prstGeom>
        </p:spPr>
        <p:txBody>
          <a:bodyPr wrap="square">
            <a:spAutoFit/>
          </a:bodyPr>
          <a:lstStyle/>
          <a:p>
            <a:r>
              <a:rPr lang="en-US" sz="3200" dirty="0"/>
              <a:t>If I pick a random person </a:t>
            </a:r>
            <a:r>
              <a:rPr lang="en-US" sz="3200" b="1" dirty="0"/>
              <a:t>that has tuberculous</a:t>
            </a:r>
            <a:r>
              <a:rPr lang="en-US" sz="3200" dirty="0"/>
              <a:t>, what’s the probability of him/her testing positive?</a:t>
            </a:r>
          </a:p>
        </p:txBody>
      </p:sp>
      <p:grpSp>
        <p:nvGrpSpPr>
          <p:cNvPr id="2" name="Group 1">
            <a:extLst>
              <a:ext uri="{FF2B5EF4-FFF2-40B4-BE49-F238E27FC236}">
                <a16:creationId xmlns:a16="http://schemas.microsoft.com/office/drawing/2014/main" id="{52D474D8-9E71-444B-A259-7D77861C1F91}"/>
              </a:ext>
            </a:extLst>
          </p:cNvPr>
          <p:cNvGrpSpPr/>
          <p:nvPr/>
        </p:nvGrpSpPr>
        <p:grpSpPr>
          <a:xfrm>
            <a:off x="929809" y="372533"/>
            <a:ext cx="3354315" cy="3056467"/>
            <a:chOff x="1370085" y="708414"/>
            <a:chExt cx="5235574" cy="502920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2757156"/>
              <a:ext cx="1765005"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Universe</a:t>
              </a:r>
            </a:p>
          </p:txBody>
        </p:sp>
        <p:sp>
          <p:nvSpPr>
            <p:cNvPr id="12" name="Oval 11">
              <a:extLst>
                <a:ext uri="{FF2B5EF4-FFF2-40B4-BE49-F238E27FC236}">
                  <a16:creationId xmlns:a16="http://schemas.microsoft.com/office/drawing/2014/main" id="{909B63E8-38B1-2143-92CB-835713D5A35D}"/>
                </a:ext>
              </a:extLst>
            </p:cNvPr>
            <p:cNvSpPr/>
            <p:nvPr/>
          </p:nvSpPr>
          <p:spPr>
            <a:xfrm>
              <a:off x="2059873" y="2520281"/>
              <a:ext cx="1371600" cy="1371600"/>
            </a:xfrm>
            <a:prstGeom prst="ellipse">
              <a:avLst/>
            </a:prstGeom>
            <a:solidFill>
              <a:schemeClr val="accent1">
                <a:lumMod val="60000"/>
                <a:lumOff val="40000"/>
                <a:alpha val="97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2779266" y="2520281"/>
              <a:ext cx="1371600" cy="1371600"/>
            </a:xfrm>
            <a:prstGeom prst="ellipse">
              <a:avLst/>
            </a:prstGeom>
            <a:solidFill>
              <a:schemeClr val="accent4">
                <a:lumMod val="60000"/>
                <a:lumOff val="40000"/>
                <a:alpha val="5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3249247" y="2749337"/>
              <a:ext cx="731544" cy="617416"/>
            </a:xfrm>
            <a:prstGeom prst="rect">
              <a:avLst/>
            </a:prstGeom>
          </p:spPr>
          <p:txBody>
            <a:bodyPr vert="horz" wrap="square" lIns="0" tIns="30480" rIns="0" bIns="0" rtlCol="0">
              <a:spAutoFit/>
            </a:bodyPr>
            <a:lstStyle/>
            <a:p>
              <a:pPr marL="12700" marR="5080" algn="r">
                <a:lnSpc>
                  <a:spcPts val="3200"/>
                </a:lnSpc>
                <a:spcBef>
                  <a:spcPts val="240"/>
                </a:spcBef>
              </a:pPr>
              <a:r>
                <a:rPr lang="en-US" sz="12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2242872" y="2758449"/>
              <a:ext cx="731544" cy="617416"/>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2713400" y="2749337"/>
              <a:ext cx="731544" cy="617416"/>
            </a:xfrm>
            <a:prstGeom prst="rect">
              <a:avLst/>
            </a:prstGeom>
          </p:spPr>
          <p:txBody>
            <a:bodyPr vert="horz" wrap="square" lIns="0" tIns="30480" rIns="0" bIns="0" rtlCol="0">
              <a:spAutoFit/>
            </a:bodyPr>
            <a:lstStyle/>
            <a:p>
              <a:pPr marL="12700" marR="5080" algn="ctr">
                <a:lnSpc>
                  <a:spcPts val="3200"/>
                </a:lnSpc>
                <a:spcBef>
                  <a:spcPts val="240"/>
                </a:spcBef>
              </a:pPr>
              <a:r>
                <a:rPr lang="en-US" sz="1200" dirty="0">
                  <a:cs typeface="Arial"/>
                </a:rPr>
                <a:t>AB</a:t>
              </a:r>
            </a:p>
          </p:txBody>
        </p:sp>
      </p:grpSp>
      <p:cxnSp>
        <p:nvCxnSpPr>
          <p:cNvPr id="8" name="Straight Connector 7">
            <a:extLst>
              <a:ext uri="{FF2B5EF4-FFF2-40B4-BE49-F238E27FC236}">
                <a16:creationId xmlns:a16="http://schemas.microsoft.com/office/drawing/2014/main" id="{3902B7D6-2D4C-174C-BD89-33BD2CB768BA}"/>
              </a:ext>
            </a:extLst>
          </p:cNvPr>
          <p:cNvCxnSpPr>
            <a:cxnSpLocks/>
          </p:cNvCxnSpPr>
          <p:nvPr/>
        </p:nvCxnSpPr>
        <p:spPr>
          <a:xfrm>
            <a:off x="2239852" y="1972081"/>
            <a:ext cx="3090672" cy="1786662"/>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36A5EE2-D532-194F-8ACE-F07DFEC385C0}"/>
              </a:ext>
            </a:extLst>
          </p:cNvPr>
          <p:cNvCxnSpPr>
            <a:cxnSpLocks/>
            <a:stCxn id="12" idx="3"/>
          </p:cNvCxnSpPr>
          <p:nvPr/>
        </p:nvCxnSpPr>
        <p:spPr>
          <a:xfrm>
            <a:off x="1500431" y="2185192"/>
            <a:ext cx="1900739" cy="3060655"/>
          </a:xfrm>
          <a:prstGeom prst="line">
            <a:avLst/>
          </a:prstGeom>
          <a:ln w="25400"/>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13581DC9-9C92-DB41-8FBE-C88E4126A945}"/>
              </a:ext>
            </a:extLst>
          </p:cNvPr>
          <p:cNvSpPr/>
          <p:nvPr/>
        </p:nvSpPr>
        <p:spPr>
          <a:xfrm>
            <a:off x="3367304" y="3626395"/>
            <a:ext cx="2713208" cy="2589967"/>
          </a:xfrm>
          <a:prstGeom prst="ellipse">
            <a:avLst/>
          </a:prstGeom>
          <a:solidFill>
            <a:schemeClr val="accent1">
              <a:lumMod val="60000"/>
              <a:lumOff val="40000"/>
              <a:alpha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Block Arc 23">
            <a:extLst>
              <a:ext uri="{FF2B5EF4-FFF2-40B4-BE49-F238E27FC236}">
                <a16:creationId xmlns:a16="http://schemas.microsoft.com/office/drawing/2014/main" id="{E727BCDB-B207-8948-8CE4-E073E0D386FB}"/>
              </a:ext>
            </a:extLst>
          </p:cNvPr>
          <p:cNvSpPr/>
          <p:nvPr/>
        </p:nvSpPr>
        <p:spPr>
          <a:xfrm rot="9959759">
            <a:off x="2191551" y="2582965"/>
            <a:ext cx="1595048" cy="979803"/>
          </a:xfrm>
          <a:prstGeom prst="blockArc">
            <a:avLst>
              <a:gd name="adj1" fmla="val 10814746"/>
              <a:gd name="adj2" fmla="val 0"/>
              <a:gd name="adj3" fmla="val 25000"/>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5">
            <a:extLst>
              <a:ext uri="{FF2B5EF4-FFF2-40B4-BE49-F238E27FC236}">
                <a16:creationId xmlns:a16="http://schemas.microsoft.com/office/drawing/2014/main" id="{CA1E2357-B9EE-7841-89D5-3CDC1030C8D0}"/>
              </a:ext>
            </a:extLst>
          </p:cNvPr>
          <p:cNvSpPr/>
          <p:nvPr/>
        </p:nvSpPr>
        <p:spPr>
          <a:xfrm rot="16200000" flipH="1">
            <a:off x="4349011" y="4238595"/>
            <a:ext cx="2186252" cy="1439840"/>
          </a:xfrm>
          <a:prstGeom prst="blockArc">
            <a:avLst>
              <a:gd name="adj1" fmla="val 10800000"/>
              <a:gd name="adj2" fmla="val 21287944"/>
              <a:gd name="adj3" fmla="val 337"/>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ie 26">
            <a:extLst>
              <a:ext uri="{FF2B5EF4-FFF2-40B4-BE49-F238E27FC236}">
                <a16:creationId xmlns:a16="http://schemas.microsoft.com/office/drawing/2014/main" id="{32557EB3-09BE-0C4D-9A11-C4D4EE2E4B7A}"/>
              </a:ext>
            </a:extLst>
          </p:cNvPr>
          <p:cNvSpPr/>
          <p:nvPr/>
        </p:nvSpPr>
        <p:spPr>
          <a:xfrm rot="60000" flipH="1">
            <a:off x="4760985" y="3867866"/>
            <a:ext cx="1293459" cy="2153653"/>
          </a:xfrm>
          <a:prstGeom prst="pie">
            <a:avLst>
              <a:gd name="adj1" fmla="val 5368217"/>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ie 27">
            <a:extLst>
              <a:ext uri="{FF2B5EF4-FFF2-40B4-BE49-F238E27FC236}">
                <a16:creationId xmlns:a16="http://schemas.microsoft.com/office/drawing/2014/main" id="{F76B2840-8CB1-9C40-8645-F35C549B330B}"/>
              </a:ext>
            </a:extLst>
          </p:cNvPr>
          <p:cNvSpPr/>
          <p:nvPr/>
        </p:nvSpPr>
        <p:spPr>
          <a:xfrm>
            <a:off x="4734878" y="3867869"/>
            <a:ext cx="1371600" cy="2153653"/>
          </a:xfrm>
          <a:prstGeom prst="pie">
            <a:avLst>
              <a:gd name="adj1" fmla="val 5478116"/>
              <a:gd name="adj2" fmla="val 16200000"/>
            </a:avLst>
          </a:prstGeom>
          <a:solidFill>
            <a:srgbClr val="8975C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563D08FE-71EF-9747-AB01-8DC640011169}"/>
              </a:ext>
            </a:extLst>
          </p:cNvPr>
          <p:cNvSpPr txBox="1"/>
          <p:nvPr/>
        </p:nvSpPr>
        <p:spPr>
          <a:xfrm>
            <a:off x="5009417" y="4724119"/>
            <a:ext cx="822521" cy="441146"/>
          </a:xfrm>
          <a:prstGeom prst="rect">
            <a:avLst/>
          </a:prstGeom>
        </p:spPr>
        <p:txBody>
          <a:bodyPr vert="horz" wrap="square" lIns="0" tIns="30480" rIns="0" bIns="0" rtlCol="0">
            <a:spAutoFit/>
          </a:bodyPr>
          <a:lstStyle/>
          <a:p>
            <a:pPr marL="12700" marR="5080" algn="ctr">
              <a:lnSpc>
                <a:spcPts val="3200"/>
              </a:lnSpc>
              <a:spcBef>
                <a:spcPts val="240"/>
              </a:spcBef>
            </a:pPr>
            <a:r>
              <a:rPr lang="en-US" sz="3200" dirty="0">
                <a:cs typeface="Arial"/>
              </a:rPr>
              <a:t>AB</a:t>
            </a:r>
          </a:p>
        </p:txBody>
      </p:sp>
      <p:sp>
        <p:nvSpPr>
          <p:cNvPr id="30" name="TextBox 29">
            <a:extLst>
              <a:ext uri="{FF2B5EF4-FFF2-40B4-BE49-F238E27FC236}">
                <a16:creationId xmlns:a16="http://schemas.microsoft.com/office/drawing/2014/main" id="{9BC84C9B-05B7-8D42-8DFA-129530FD72CC}"/>
              </a:ext>
            </a:extLst>
          </p:cNvPr>
          <p:cNvSpPr txBox="1"/>
          <p:nvPr/>
        </p:nvSpPr>
        <p:spPr>
          <a:xfrm>
            <a:off x="3600375" y="4700805"/>
            <a:ext cx="822521" cy="441146"/>
          </a:xfrm>
          <a:prstGeom prst="rect">
            <a:avLst/>
          </a:prstGeom>
        </p:spPr>
        <p:txBody>
          <a:bodyPr vert="horz" wrap="square" lIns="0" tIns="30480" rIns="0" bIns="0" rtlCol="0">
            <a:spAutoFit/>
          </a:bodyPr>
          <a:lstStyle/>
          <a:p>
            <a:pPr marL="12700" marR="5080">
              <a:lnSpc>
                <a:spcPts val="3200"/>
              </a:lnSpc>
              <a:spcBef>
                <a:spcPts val="240"/>
              </a:spcBef>
            </a:pPr>
            <a:r>
              <a:rPr lang="en-US" sz="3200" dirty="0">
                <a:cs typeface="Arial"/>
              </a:rPr>
              <a:t>A</a:t>
            </a:r>
          </a:p>
        </p:txBody>
      </p:sp>
      <p:pic>
        <p:nvPicPr>
          <p:cNvPr id="23" name="Picture 22">
            <a:extLst>
              <a:ext uri="{FF2B5EF4-FFF2-40B4-BE49-F238E27FC236}">
                <a16:creationId xmlns:a16="http://schemas.microsoft.com/office/drawing/2014/main" id="{AF27A08E-2E3C-0A43-B11D-72738B21DE16}"/>
              </a:ext>
            </a:extLst>
          </p:cNvPr>
          <p:cNvPicPr>
            <a:picLocks noChangeAspect="1"/>
          </p:cNvPicPr>
          <p:nvPr/>
        </p:nvPicPr>
        <p:blipFill>
          <a:blip r:embed="rId3"/>
          <a:stretch>
            <a:fillRect/>
          </a:stretch>
        </p:blipFill>
        <p:spPr>
          <a:xfrm>
            <a:off x="8654338" y="5505541"/>
            <a:ext cx="2146300" cy="1092200"/>
          </a:xfrm>
          <a:prstGeom prst="rect">
            <a:avLst/>
          </a:prstGeom>
        </p:spPr>
      </p:pic>
      <p:pic>
        <p:nvPicPr>
          <p:cNvPr id="25" name="Picture 24">
            <a:extLst>
              <a:ext uri="{FF2B5EF4-FFF2-40B4-BE49-F238E27FC236}">
                <a16:creationId xmlns:a16="http://schemas.microsoft.com/office/drawing/2014/main" id="{D74F8A1E-5904-3F47-B4A5-242AB6485876}"/>
              </a:ext>
            </a:extLst>
          </p:cNvPr>
          <p:cNvPicPr>
            <a:picLocks noChangeAspect="1"/>
          </p:cNvPicPr>
          <p:nvPr/>
        </p:nvPicPr>
        <p:blipFill>
          <a:blip r:embed="rId4"/>
          <a:stretch>
            <a:fillRect/>
          </a:stretch>
        </p:blipFill>
        <p:spPr>
          <a:xfrm>
            <a:off x="8654338" y="4178019"/>
            <a:ext cx="2324100" cy="1092200"/>
          </a:xfrm>
          <a:prstGeom prst="rect">
            <a:avLst/>
          </a:prstGeom>
        </p:spPr>
      </p:pic>
      <p:pic>
        <p:nvPicPr>
          <p:cNvPr id="32" name="Picture 31">
            <a:extLst>
              <a:ext uri="{FF2B5EF4-FFF2-40B4-BE49-F238E27FC236}">
                <a16:creationId xmlns:a16="http://schemas.microsoft.com/office/drawing/2014/main" id="{CCCEFEC7-836F-2347-B247-DA4F5A191792}"/>
              </a:ext>
            </a:extLst>
          </p:cNvPr>
          <p:cNvPicPr>
            <a:picLocks noChangeAspect="1"/>
          </p:cNvPicPr>
          <p:nvPr/>
        </p:nvPicPr>
        <p:blipFill>
          <a:blip r:embed="rId5"/>
          <a:stretch>
            <a:fillRect/>
          </a:stretch>
        </p:blipFill>
        <p:spPr>
          <a:xfrm>
            <a:off x="6916372" y="2773188"/>
            <a:ext cx="3162300" cy="1092200"/>
          </a:xfrm>
          <a:prstGeom prst="rect">
            <a:avLst/>
          </a:prstGeom>
        </p:spPr>
      </p:pic>
    </p:spTree>
    <p:extLst>
      <p:ext uri="{BB962C8B-B14F-4D97-AF65-F5344CB8AC3E}">
        <p14:creationId xmlns:p14="http://schemas.microsoft.com/office/powerpoint/2010/main" val="114896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947160" y="55872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6687478" y="2482352"/>
            <a:ext cx="1563482"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6906361" y="4775346"/>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2" name="Oval 11">
            <a:extLst>
              <a:ext uri="{FF2B5EF4-FFF2-40B4-BE49-F238E27FC236}">
                <a16:creationId xmlns:a16="http://schemas.microsoft.com/office/drawing/2014/main" id="{909B63E8-38B1-2143-92CB-835713D5A35D}"/>
              </a:ext>
            </a:extLst>
          </p:cNvPr>
          <p:cNvSpPr/>
          <p:nvPr/>
        </p:nvSpPr>
        <p:spPr>
          <a:xfrm>
            <a:off x="4288461" y="217018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17018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5325438" y="2502413"/>
            <a:ext cx="648019"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420661" y="2511526"/>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4891189" y="2502413"/>
            <a:ext cx="648019"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18" name="Rectangle 17">
            <a:extLst>
              <a:ext uri="{FF2B5EF4-FFF2-40B4-BE49-F238E27FC236}">
                <a16:creationId xmlns:a16="http://schemas.microsoft.com/office/drawing/2014/main" id="{25EB5105-3EFE-4747-BED8-040D8E3EE413}"/>
              </a:ext>
            </a:extLst>
          </p:cNvPr>
          <p:cNvSpPr/>
          <p:nvPr/>
        </p:nvSpPr>
        <p:spPr>
          <a:xfrm>
            <a:off x="466487" y="477534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pic>
        <p:nvPicPr>
          <p:cNvPr id="2" name="Picture 1">
            <a:extLst>
              <a:ext uri="{FF2B5EF4-FFF2-40B4-BE49-F238E27FC236}">
                <a16:creationId xmlns:a16="http://schemas.microsoft.com/office/drawing/2014/main" id="{A3EB3026-48EA-2044-955C-ADF166DD34BA}"/>
              </a:ext>
            </a:extLst>
          </p:cNvPr>
          <p:cNvPicPr>
            <a:picLocks noChangeAspect="1"/>
          </p:cNvPicPr>
          <p:nvPr/>
        </p:nvPicPr>
        <p:blipFill>
          <a:blip r:embed="rId3"/>
          <a:stretch>
            <a:fillRect/>
          </a:stretch>
        </p:blipFill>
        <p:spPr>
          <a:xfrm>
            <a:off x="1134331" y="5608308"/>
            <a:ext cx="3180700" cy="905762"/>
          </a:xfrm>
          <a:prstGeom prst="rect">
            <a:avLst/>
          </a:prstGeom>
        </p:spPr>
      </p:pic>
      <p:pic>
        <p:nvPicPr>
          <p:cNvPr id="5" name="Picture 4">
            <a:extLst>
              <a:ext uri="{FF2B5EF4-FFF2-40B4-BE49-F238E27FC236}">
                <a16:creationId xmlns:a16="http://schemas.microsoft.com/office/drawing/2014/main" id="{75382D4D-5C26-8045-B7EF-CE1C7888420C}"/>
              </a:ext>
            </a:extLst>
          </p:cNvPr>
          <p:cNvPicPr>
            <a:picLocks noChangeAspect="1"/>
          </p:cNvPicPr>
          <p:nvPr/>
        </p:nvPicPr>
        <p:blipFill>
          <a:blip r:embed="rId4"/>
          <a:stretch>
            <a:fillRect/>
          </a:stretch>
        </p:blipFill>
        <p:spPr>
          <a:xfrm>
            <a:off x="7876971" y="5587865"/>
            <a:ext cx="3252488" cy="926205"/>
          </a:xfrm>
          <a:prstGeom prst="rect">
            <a:avLst/>
          </a:prstGeom>
        </p:spPr>
      </p:pic>
      <p:cxnSp>
        <p:nvCxnSpPr>
          <p:cNvPr id="8" name="Straight Connector 7">
            <a:extLst>
              <a:ext uri="{FF2B5EF4-FFF2-40B4-BE49-F238E27FC236}">
                <a16:creationId xmlns:a16="http://schemas.microsoft.com/office/drawing/2014/main" id="{2E053AC6-510A-B746-907C-C81A4E96FF6F}"/>
              </a:ext>
            </a:extLst>
          </p:cNvPr>
          <p:cNvCxnSpPr>
            <a:cxnSpLocks/>
          </p:cNvCxnSpPr>
          <p:nvPr/>
        </p:nvCxnSpPr>
        <p:spPr>
          <a:xfrm>
            <a:off x="6096000" y="5111379"/>
            <a:ext cx="0" cy="1452566"/>
          </a:xfrm>
          <a:prstGeom prst="line">
            <a:avLst/>
          </a:prstGeom>
          <a:ln w="63500">
            <a:solidFill>
              <a:schemeClr val="bg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67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0163" y="284463"/>
            <a:ext cx="9251674" cy="5340001"/>
          </a:xfrm>
          <a:prstGeom prst="rect">
            <a:avLst/>
          </a:prstGeom>
        </p:spPr>
      </p:pic>
      <p:sp>
        <p:nvSpPr>
          <p:cNvPr id="2" name="TextBox 1"/>
          <p:cNvSpPr txBox="1"/>
          <p:nvPr/>
        </p:nvSpPr>
        <p:spPr>
          <a:xfrm>
            <a:off x="3597271" y="5764697"/>
            <a:ext cx="4997458" cy="584775"/>
          </a:xfrm>
          <a:prstGeom prst="rect">
            <a:avLst/>
          </a:prstGeom>
          <a:noFill/>
        </p:spPr>
        <p:txBody>
          <a:bodyPr wrap="none" rtlCol="0">
            <a:spAutoFit/>
          </a:bodyPr>
          <a:lstStyle/>
          <a:p>
            <a:r>
              <a:rPr lang="en-US" sz="3200" dirty="0"/>
              <a:t>Thomas Bayes, ca. 1701-1761</a:t>
            </a:r>
          </a:p>
        </p:txBody>
      </p:sp>
    </p:spTree>
    <p:extLst>
      <p:ext uri="{BB962C8B-B14F-4D97-AF65-F5344CB8AC3E}">
        <p14:creationId xmlns:p14="http://schemas.microsoft.com/office/powerpoint/2010/main" val="300392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947160" y="55872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6687478" y="2482352"/>
            <a:ext cx="1563482"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6906361" y="4775346"/>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2" name="Oval 11">
            <a:extLst>
              <a:ext uri="{FF2B5EF4-FFF2-40B4-BE49-F238E27FC236}">
                <a16:creationId xmlns:a16="http://schemas.microsoft.com/office/drawing/2014/main" id="{909B63E8-38B1-2143-92CB-835713D5A35D}"/>
              </a:ext>
            </a:extLst>
          </p:cNvPr>
          <p:cNvSpPr/>
          <p:nvPr/>
        </p:nvSpPr>
        <p:spPr>
          <a:xfrm>
            <a:off x="4288461" y="217018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17018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5325438" y="2502413"/>
            <a:ext cx="648019"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420661" y="2511526"/>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4891189" y="2502413"/>
            <a:ext cx="648019"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18" name="Rectangle 17">
            <a:extLst>
              <a:ext uri="{FF2B5EF4-FFF2-40B4-BE49-F238E27FC236}">
                <a16:creationId xmlns:a16="http://schemas.microsoft.com/office/drawing/2014/main" id="{25EB5105-3EFE-4747-BED8-040D8E3EE413}"/>
              </a:ext>
            </a:extLst>
          </p:cNvPr>
          <p:cNvSpPr/>
          <p:nvPr/>
        </p:nvSpPr>
        <p:spPr>
          <a:xfrm>
            <a:off x="466487" y="477534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cxnSp>
        <p:nvCxnSpPr>
          <p:cNvPr id="8" name="Straight Connector 7">
            <a:extLst>
              <a:ext uri="{FF2B5EF4-FFF2-40B4-BE49-F238E27FC236}">
                <a16:creationId xmlns:a16="http://schemas.microsoft.com/office/drawing/2014/main" id="{2E053AC6-510A-B746-907C-C81A4E96FF6F}"/>
              </a:ext>
            </a:extLst>
          </p:cNvPr>
          <p:cNvCxnSpPr>
            <a:cxnSpLocks/>
          </p:cNvCxnSpPr>
          <p:nvPr/>
        </p:nvCxnSpPr>
        <p:spPr>
          <a:xfrm>
            <a:off x="6096000" y="5101952"/>
            <a:ext cx="0" cy="1452566"/>
          </a:xfrm>
          <a:prstGeom prst="line">
            <a:avLst/>
          </a:prstGeom>
          <a:ln w="6350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5F7675A-3747-C24C-A468-EFCD0F747083}"/>
              </a:ext>
            </a:extLst>
          </p:cNvPr>
          <p:cNvPicPr>
            <a:picLocks noChangeAspect="1"/>
          </p:cNvPicPr>
          <p:nvPr/>
        </p:nvPicPr>
        <p:blipFill>
          <a:blip r:embed="rId3"/>
          <a:stretch>
            <a:fillRect/>
          </a:stretch>
        </p:blipFill>
        <p:spPr>
          <a:xfrm>
            <a:off x="6909610" y="5616875"/>
            <a:ext cx="4203768" cy="411480"/>
          </a:xfrm>
          <a:prstGeom prst="rect">
            <a:avLst/>
          </a:prstGeom>
        </p:spPr>
      </p:pic>
      <p:pic>
        <p:nvPicPr>
          <p:cNvPr id="7" name="Picture 6">
            <a:extLst>
              <a:ext uri="{FF2B5EF4-FFF2-40B4-BE49-F238E27FC236}">
                <a16:creationId xmlns:a16="http://schemas.microsoft.com/office/drawing/2014/main" id="{EC1B899A-8658-3E48-A57C-31CFB7FBD18F}"/>
              </a:ext>
            </a:extLst>
          </p:cNvPr>
          <p:cNvPicPr>
            <a:picLocks noChangeAspect="1"/>
          </p:cNvPicPr>
          <p:nvPr/>
        </p:nvPicPr>
        <p:blipFill>
          <a:blip r:embed="rId4"/>
          <a:stretch>
            <a:fillRect/>
          </a:stretch>
        </p:blipFill>
        <p:spPr>
          <a:xfrm>
            <a:off x="1100865" y="5616875"/>
            <a:ext cx="4181526" cy="411480"/>
          </a:xfrm>
          <a:prstGeom prst="rect">
            <a:avLst/>
          </a:prstGeom>
        </p:spPr>
      </p:pic>
      <p:sp>
        <p:nvSpPr>
          <p:cNvPr id="2" name="Rectangle 1">
            <a:extLst>
              <a:ext uri="{FF2B5EF4-FFF2-40B4-BE49-F238E27FC236}">
                <a16:creationId xmlns:a16="http://schemas.microsoft.com/office/drawing/2014/main" id="{C2FDA516-7FFC-F04D-AAD1-C2C13716D011}"/>
              </a:ext>
            </a:extLst>
          </p:cNvPr>
          <p:cNvSpPr/>
          <p:nvPr/>
        </p:nvSpPr>
        <p:spPr>
          <a:xfrm>
            <a:off x="956409" y="4761536"/>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CE8001C-F773-4641-B91C-26436B7F9936}"/>
              </a:ext>
            </a:extLst>
          </p:cNvPr>
          <p:cNvSpPr/>
          <p:nvPr/>
        </p:nvSpPr>
        <p:spPr>
          <a:xfrm>
            <a:off x="7366495" y="4739413"/>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68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947160" y="55872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6687478" y="2482352"/>
            <a:ext cx="1563482"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6906361" y="4775346"/>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2" name="Oval 11">
            <a:extLst>
              <a:ext uri="{FF2B5EF4-FFF2-40B4-BE49-F238E27FC236}">
                <a16:creationId xmlns:a16="http://schemas.microsoft.com/office/drawing/2014/main" id="{909B63E8-38B1-2143-92CB-835713D5A35D}"/>
              </a:ext>
            </a:extLst>
          </p:cNvPr>
          <p:cNvSpPr/>
          <p:nvPr/>
        </p:nvSpPr>
        <p:spPr>
          <a:xfrm>
            <a:off x="4288461" y="217018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17018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5325438" y="2502413"/>
            <a:ext cx="648019"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420661" y="2511526"/>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4891189" y="2502413"/>
            <a:ext cx="648019"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18" name="Rectangle 17">
            <a:extLst>
              <a:ext uri="{FF2B5EF4-FFF2-40B4-BE49-F238E27FC236}">
                <a16:creationId xmlns:a16="http://schemas.microsoft.com/office/drawing/2014/main" id="{25EB5105-3EFE-4747-BED8-040D8E3EE413}"/>
              </a:ext>
            </a:extLst>
          </p:cNvPr>
          <p:cNvSpPr/>
          <p:nvPr/>
        </p:nvSpPr>
        <p:spPr>
          <a:xfrm>
            <a:off x="466487" y="477534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pic>
        <p:nvPicPr>
          <p:cNvPr id="2" name="Picture 1">
            <a:extLst>
              <a:ext uri="{FF2B5EF4-FFF2-40B4-BE49-F238E27FC236}">
                <a16:creationId xmlns:a16="http://schemas.microsoft.com/office/drawing/2014/main" id="{2EF193BA-68A6-134D-B338-EC02FB98D464}"/>
              </a:ext>
            </a:extLst>
          </p:cNvPr>
          <p:cNvPicPr>
            <a:picLocks noChangeAspect="1"/>
          </p:cNvPicPr>
          <p:nvPr/>
        </p:nvPicPr>
        <p:blipFill>
          <a:blip r:embed="rId3"/>
          <a:stretch>
            <a:fillRect/>
          </a:stretch>
        </p:blipFill>
        <p:spPr>
          <a:xfrm>
            <a:off x="1456139" y="5602396"/>
            <a:ext cx="2846996" cy="438912"/>
          </a:xfrm>
          <a:prstGeom prst="rect">
            <a:avLst/>
          </a:prstGeom>
        </p:spPr>
      </p:pic>
      <p:pic>
        <p:nvPicPr>
          <p:cNvPr id="5" name="Picture 4">
            <a:extLst>
              <a:ext uri="{FF2B5EF4-FFF2-40B4-BE49-F238E27FC236}">
                <a16:creationId xmlns:a16="http://schemas.microsoft.com/office/drawing/2014/main" id="{151249F2-21DC-CD40-BF0A-8D1EB7AAF356}"/>
              </a:ext>
            </a:extLst>
          </p:cNvPr>
          <p:cNvPicPr>
            <a:picLocks noChangeAspect="1"/>
          </p:cNvPicPr>
          <p:nvPr/>
        </p:nvPicPr>
        <p:blipFill>
          <a:blip r:embed="rId4"/>
          <a:stretch>
            <a:fillRect/>
          </a:stretch>
        </p:blipFill>
        <p:spPr>
          <a:xfrm>
            <a:off x="7999354" y="5602396"/>
            <a:ext cx="2846996" cy="438912"/>
          </a:xfrm>
          <a:prstGeom prst="rect">
            <a:avLst/>
          </a:prstGeom>
        </p:spPr>
      </p:pic>
      <p:pic>
        <p:nvPicPr>
          <p:cNvPr id="10" name="Picture 9">
            <a:extLst>
              <a:ext uri="{FF2B5EF4-FFF2-40B4-BE49-F238E27FC236}">
                <a16:creationId xmlns:a16="http://schemas.microsoft.com/office/drawing/2014/main" id="{346CBF90-FC13-9441-97B4-7C753A1E6328}"/>
              </a:ext>
            </a:extLst>
          </p:cNvPr>
          <p:cNvPicPr>
            <a:picLocks noChangeAspect="1"/>
          </p:cNvPicPr>
          <p:nvPr/>
        </p:nvPicPr>
        <p:blipFill>
          <a:blip r:embed="rId5"/>
          <a:stretch>
            <a:fillRect/>
          </a:stretch>
        </p:blipFill>
        <p:spPr>
          <a:xfrm>
            <a:off x="5415770" y="5602396"/>
            <a:ext cx="1470948" cy="438912"/>
          </a:xfrm>
          <a:prstGeom prst="rect">
            <a:avLst/>
          </a:prstGeom>
        </p:spPr>
      </p:pic>
      <p:sp>
        <p:nvSpPr>
          <p:cNvPr id="17" name="Rectangle 16">
            <a:extLst>
              <a:ext uri="{FF2B5EF4-FFF2-40B4-BE49-F238E27FC236}">
                <a16:creationId xmlns:a16="http://schemas.microsoft.com/office/drawing/2014/main" id="{4F791F5D-D34F-8C49-9FE4-D1FF8024D2E6}"/>
              </a:ext>
            </a:extLst>
          </p:cNvPr>
          <p:cNvSpPr/>
          <p:nvPr/>
        </p:nvSpPr>
        <p:spPr>
          <a:xfrm>
            <a:off x="956409" y="4761536"/>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4BB85-C529-1045-92D5-B1A10214298D}"/>
              </a:ext>
            </a:extLst>
          </p:cNvPr>
          <p:cNvSpPr/>
          <p:nvPr/>
        </p:nvSpPr>
        <p:spPr>
          <a:xfrm>
            <a:off x="7366495" y="4739413"/>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947160" y="55872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6687478" y="2482352"/>
            <a:ext cx="1563482"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6906361" y="4775346"/>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2" name="Oval 11">
            <a:extLst>
              <a:ext uri="{FF2B5EF4-FFF2-40B4-BE49-F238E27FC236}">
                <a16:creationId xmlns:a16="http://schemas.microsoft.com/office/drawing/2014/main" id="{909B63E8-38B1-2143-92CB-835713D5A35D}"/>
              </a:ext>
            </a:extLst>
          </p:cNvPr>
          <p:cNvSpPr/>
          <p:nvPr/>
        </p:nvSpPr>
        <p:spPr>
          <a:xfrm>
            <a:off x="4288461" y="217018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17018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5325438" y="2502413"/>
            <a:ext cx="648019"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420661" y="2511526"/>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4891189" y="2502413"/>
            <a:ext cx="648019"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sp>
        <p:nvSpPr>
          <p:cNvPr id="18" name="Rectangle 17">
            <a:extLst>
              <a:ext uri="{FF2B5EF4-FFF2-40B4-BE49-F238E27FC236}">
                <a16:creationId xmlns:a16="http://schemas.microsoft.com/office/drawing/2014/main" id="{25EB5105-3EFE-4747-BED8-040D8E3EE413}"/>
              </a:ext>
            </a:extLst>
          </p:cNvPr>
          <p:cNvSpPr/>
          <p:nvPr/>
        </p:nvSpPr>
        <p:spPr>
          <a:xfrm>
            <a:off x="466487" y="477534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pic>
        <p:nvPicPr>
          <p:cNvPr id="3" name="Picture 2">
            <a:extLst>
              <a:ext uri="{FF2B5EF4-FFF2-40B4-BE49-F238E27FC236}">
                <a16:creationId xmlns:a16="http://schemas.microsoft.com/office/drawing/2014/main" id="{A4E4262E-92CE-E14D-AC21-92113CC593AE}"/>
              </a:ext>
            </a:extLst>
          </p:cNvPr>
          <p:cNvPicPr>
            <a:picLocks noChangeAspect="1"/>
          </p:cNvPicPr>
          <p:nvPr/>
        </p:nvPicPr>
        <p:blipFill>
          <a:blip r:embed="rId3"/>
          <a:stretch>
            <a:fillRect/>
          </a:stretch>
        </p:blipFill>
        <p:spPr>
          <a:xfrm>
            <a:off x="3397284" y="5737863"/>
            <a:ext cx="5397431" cy="438912"/>
          </a:xfrm>
          <a:prstGeom prst="rect">
            <a:avLst/>
          </a:prstGeom>
        </p:spPr>
      </p:pic>
      <p:sp>
        <p:nvSpPr>
          <p:cNvPr id="17" name="Rectangle 16">
            <a:extLst>
              <a:ext uri="{FF2B5EF4-FFF2-40B4-BE49-F238E27FC236}">
                <a16:creationId xmlns:a16="http://schemas.microsoft.com/office/drawing/2014/main" id="{549C3AA3-00C4-9F4E-BE5C-24E4CE9DEE89}"/>
              </a:ext>
            </a:extLst>
          </p:cNvPr>
          <p:cNvSpPr/>
          <p:nvPr/>
        </p:nvSpPr>
        <p:spPr>
          <a:xfrm>
            <a:off x="956409" y="4761536"/>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960BF0D-E29F-5244-9C12-0FE85C73BB5E}"/>
              </a:ext>
            </a:extLst>
          </p:cNvPr>
          <p:cNvSpPr/>
          <p:nvPr/>
        </p:nvSpPr>
        <p:spPr>
          <a:xfrm>
            <a:off x="7366495" y="4739413"/>
            <a:ext cx="3934780" cy="59508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82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947160" y="38939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6687478" y="2313022"/>
            <a:ext cx="1563482"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12" name="Oval 11">
            <a:extLst>
              <a:ext uri="{FF2B5EF4-FFF2-40B4-BE49-F238E27FC236}">
                <a16:creationId xmlns:a16="http://schemas.microsoft.com/office/drawing/2014/main" id="{909B63E8-38B1-2143-92CB-835713D5A35D}"/>
              </a:ext>
            </a:extLst>
          </p:cNvPr>
          <p:cNvSpPr/>
          <p:nvPr/>
        </p:nvSpPr>
        <p:spPr>
          <a:xfrm>
            <a:off x="4288461" y="200085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00085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7149DD5-7450-E948-B5AF-C1F893AFDB95}"/>
              </a:ext>
            </a:extLst>
          </p:cNvPr>
          <p:cNvSpPr txBox="1"/>
          <p:nvPr/>
        </p:nvSpPr>
        <p:spPr>
          <a:xfrm>
            <a:off x="5325438" y="2333083"/>
            <a:ext cx="648019"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420661" y="2342196"/>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4891189" y="2333083"/>
            <a:ext cx="648019" cy="411972"/>
          </a:xfrm>
          <a:prstGeom prst="rect">
            <a:avLst/>
          </a:prstGeom>
        </p:spPr>
        <p:txBody>
          <a:bodyPr vert="horz" wrap="square" lIns="0" tIns="30480" rIns="0" bIns="0" rtlCol="0">
            <a:spAutoFit/>
          </a:bodyPr>
          <a:lstStyle/>
          <a:p>
            <a:pPr marL="12700" marR="5080" algn="ctr">
              <a:lnSpc>
                <a:spcPts val="3200"/>
              </a:lnSpc>
              <a:spcBef>
                <a:spcPts val="240"/>
              </a:spcBef>
            </a:pPr>
            <a:r>
              <a:rPr lang="en-US" sz="2400" dirty="0">
                <a:cs typeface="Arial"/>
              </a:rPr>
              <a:t>AB</a:t>
            </a:r>
          </a:p>
        </p:txBody>
      </p:sp>
      <p:pic>
        <p:nvPicPr>
          <p:cNvPr id="3" name="Picture 2">
            <a:extLst>
              <a:ext uri="{FF2B5EF4-FFF2-40B4-BE49-F238E27FC236}">
                <a16:creationId xmlns:a16="http://schemas.microsoft.com/office/drawing/2014/main" id="{A4E4262E-92CE-E14D-AC21-92113CC593AE}"/>
              </a:ext>
            </a:extLst>
          </p:cNvPr>
          <p:cNvPicPr>
            <a:picLocks noChangeAspect="1"/>
          </p:cNvPicPr>
          <p:nvPr/>
        </p:nvPicPr>
        <p:blipFill>
          <a:blip r:embed="rId3"/>
          <a:stretch>
            <a:fillRect/>
          </a:stretch>
        </p:blipFill>
        <p:spPr>
          <a:xfrm>
            <a:off x="3397284" y="5585466"/>
            <a:ext cx="5397431" cy="438912"/>
          </a:xfrm>
          <a:prstGeom prst="rect">
            <a:avLst/>
          </a:prstGeom>
        </p:spPr>
      </p:pic>
      <p:grpSp>
        <p:nvGrpSpPr>
          <p:cNvPr id="5" name="Group 4">
            <a:extLst>
              <a:ext uri="{FF2B5EF4-FFF2-40B4-BE49-F238E27FC236}">
                <a16:creationId xmlns:a16="http://schemas.microsoft.com/office/drawing/2014/main" id="{1BD292D2-596E-3947-BC88-7C2A8B64B3F3}"/>
              </a:ext>
            </a:extLst>
          </p:cNvPr>
          <p:cNvGrpSpPr/>
          <p:nvPr/>
        </p:nvGrpSpPr>
        <p:grpSpPr>
          <a:xfrm>
            <a:off x="1276826" y="4753014"/>
            <a:ext cx="9117430" cy="854077"/>
            <a:chOff x="1276826" y="4753014"/>
            <a:chExt cx="9117430" cy="854077"/>
          </a:xfrm>
        </p:grpSpPr>
        <p:sp>
          <p:nvSpPr>
            <p:cNvPr id="9" name="Rectangle 8">
              <a:extLst>
                <a:ext uri="{FF2B5EF4-FFF2-40B4-BE49-F238E27FC236}">
                  <a16:creationId xmlns:a16="http://schemas.microsoft.com/office/drawing/2014/main" id="{87E62D7A-424D-4042-A770-9E2E2D2CAC6C}"/>
                </a:ext>
              </a:extLst>
            </p:cNvPr>
            <p:cNvSpPr/>
            <p:nvPr/>
          </p:nvSpPr>
          <p:spPr>
            <a:xfrm>
              <a:off x="5539208" y="4757862"/>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8" name="Rectangle 17">
              <a:extLst>
                <a:ext uri="{FF2B5EF4-FFF2-40B4-BE49-F238E27FC236}">
                  <a16:creationId xmlns:a16="http://schemas.microsoft.com/office/drawing/2014/main" id="{25EB5105-3EFE-4747-BED8-040D8E3EE413}"/>
                </a:ext>
              </a:extLst>
            </p:cNvPr>
            <p:cNvSpPr/>
            <p:nvPr/>
          </p:nvSpPr>
          <p:spPr>
            <a:xfrm>
              <a:off x="1276826" y="4753014"/>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sp>
          <p:nvSpPr>
            <p:cNvPr id="2" name="Left Brace 1">
              <a:extLst>
                <a:ext uri="{FF2B5EF4-FFF2-40B4-BE49-F238E27FC236}">
                  <a16:creationId xmlns:a16="http://schemas.microsoft.com/office/drawing/2014/main" id="{D9F96573-7DD9-934E-9215-2D2AE935C310}"/>
                </a:ext>
              </a:extLst>
            </p:cNvPr>
            <p:cNvSpPr/>
            <p:nvPr/>
          </p:nvSpPr>
          <p:spPr>
            <a:xfrm rot="5400000">
              <a:off x="3944957" y="4734540"/>
              <a:ext cx="320040" cy="1408176"/>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269F6BB3-67F1-2D49-9E35-1A5AE4EC499F}"/>
                </a:ext>
              </a:extLst>
            </p:cNvPr>
            <p:cNvSpPr/>
            <p:nvPr/>
          </p:nvSpPr>
          <p:spPr>
            <a:xfrm rot="5400000">
              <a:off x="6912631" y="4742983"/>
              <a:ext cx="320040" cy="1408176"/>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48452FB-FE9C-9646-AB6D-E815A6014AFF}"/>
              </a:ext>
            </a:extLst>
          </p:cNvPr>
          <p:cNvGrpSpPr/>
          <p:nvPr/>
        </p:nvGrpSpPr>
        <p:grpSpPr>
          <a:xfrm>
            <a:off x="3749234" y="6010536"/>
            <a:ext cx="6343033" cy="796665"/>
            <a:chOff x="3749234" y="6010536"/>
            <a:chExt cx="6343033" cy="796665"/>
          </a:xfrm>
        </p:grpSpPr>
        <p:sp>
          <p:nvSpPr>
            <p:cNvPr id="19" name="Left Brace 18">
              <a:extLst>
                <a:ext uri="{FF2B5EF4-FFF2-40B4-BE49-F238E27FC236}">
                  <a16:creationId xmlns:a16="http://schemas.microsoft.com/office/drawing/2014/main" id="{A7664176-5375-0A4A-BE8C-87CB7B8069CD}"/>
                </a:ext>
              </a:extLst>
            </p:cNvPr>
            <p:cNvSpPr/>
            <p:nvPr/>
          </p:nvSpPr>
          <p:spPr>
            <a:xfrm rot="16200000">
              <a:off x="8170439" y="5667636"/>
              <a:ext cx="320039" cy="1005840"/>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A407C7B-2A83-A949-AC99-EEC9412AA3EE}"/>
                </a:ext>
              </a:extLst>
            </p:cNvPr>
            <p:cNvSpPr/>
            <p:nvPr/>
          </p:nvSpPr>
          <p:spPr>
            <a:xfrm>
              <a:off x="6828952" y="6283981"/>
              <a:ext cx="3263315"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 </a:t>
              </a:r>
              <a:r>
                <a:rPr lang="en-US" sz="2800" dirty="0"/>
                <a:t>)</a:t>
              </a:r>
            </a:p>
          </p:txBody>
        </p:sp>
        <p:sp>
          <p:nvSpPr>
            <p:cNvPr id="21" name="Left Brace 20">
              <a:extLst>
                <a:ext uri="{FF2B5EF4-FFF2-40B4-BE49-F238E27FC236}">
                  <a16:creationId xmlns:a16="http://schemas.microsoft.com/office/drawing/2014/main" id="{C62E3BC1-FC0C-C343-874F-CAF49AF195D8}"/>
                </a:ext>
              </a:extLst>
            </p:cNvPr>
            <p:cNvSpPr/>
            <p:nvPr/>
          </p:nvSpPr>
          <p:spPr>
            <a:xfrm rot="16200000">
              <a:off x="5141520" y="5667636"/>
              <a:ext cx="320039" cy="1005840"/>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0BD80E0A-13D2-BA4A-BA79-6F2CBC857F94}"/>
                </a:ext>
              </a:extLst>
            </p:cNvPr>
            <p:cNvSpPr/>
            <p:nvPr/>
          </p:nvSpPr>
          <p:spPr>
            <a:xfrm>
              <a:off x="3749234" y="6283981"/>
              <a:ext cx="3263315" cy="523220"/>
            </a:xfrm>
            <a:prstGeom prst="rect">
              <a:avLst/>
            </a:prstGeom>
          </p:spPr>
          <p:txBody>
            <a:bodyPr wrap="square">
              <a:spAutoFit/>
            </a:bodyPr>
            <a:lstStyle/>
            <a:p>
              <a:pPr algn="ctr"/>
              <a:r>
                <a:rPr lang="en-US" sz="2800" dirty="0"/>
                <a:t>P(</a:t>
              </a:r>
              <a:r>
                <a:rPr lang="en-US" sz="2800" dirty="0">
                  <a:solidFill>
                    <a:schemeClr val="accent1">
                      <a:lumMod val="60000"/>
                      <a:lumOff val="40000"/>
                    </a:schemeClr>
                  </a:solidFill>
                </a:rPr>
                <a:t> has TB </a:t>
              </a:r>
              <a:r>
                <a:rPr lang="en-US" sz="2800" dirty="0"/>
                <a:t>)</a:t>
              </a:r>
            </a:p>
          </p:txBody>
        </p:sp>
      </p:grpSp>
    </p:spTree>
    <p:extLst>
      <p:ext uri="{BB962C8B-B14F-4D97-AF65-F5344CB8AC3E}">
        <p14:creationId xmlns:p14="http://schemas.microsoft.com/office/powerpoint/2010/main" val="39279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D256620-C8D8-B14A-BCC7-D30738C17125}"/>
              </a:ext>
            </a:extLst>
          </p:cNvPr>
          <p:cNvGrpSpPr/>
          <p:nvPr/>
        </p:nvGrpSpPr>
        <p:grpSpPr>
          <a:xfrm>
            <a:off x="366415" y="4957164"/>
            <a:ext cx="8109874" cy="1456265"/>
            <a:chOff x="223344" y="4944532"/>
            <a:chExt cx="8109874" cy="1456265"/>
          </a:xfrm>
        </p:grpSpPr>
        <p:sp>
          <p:nvSpPr>
            <p:cNvPr id="32" name="Rectangle 31">
              <a:extLst>
                <a:ext uri="{FF2B5EF4-FFF2-40B4-BE49-F238E27FC236}">
                  <a16:creationId xmlns:a16="http://schemas.microsoft.com/office/drawing/2014/main" id="{C1FC29B7-37EA-9141-904C-DDEA8ECDFBCF}"/>
                </a:ext>
              </a:extLst>
            </p:cNvPr>
            <p:cNvSpPr/>
            <p:nvPr/>
          </p:nvSpPr>
          <p:spPr>
            <a:xfrm>
              <a:off x="643467" y="4944532"/>
              <a:ext cx="7689751" cy="1456265"/>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4B71E8-D160-E14E-86ED-BD1B2C64E2BD}"/>
                </a:ext>
              </a:extLst>
            </p:cNvPr>
            <p:cNvSpPr/>
            <p:nvPr/>
          </p:nvSpPr>
          <p:spPr>
            <a:xfrm>
              <a:off x="223344" y="5181463"/>
              <a:ext cx="3263315" cy="954107"/>
            </a:xfrm>
            <a:prstGeom prst="rect">
              <a:avLst/>
            </a:prstGeom>
          </p:spPr>
          <p:txBody>
            <a:bodyPr wrap="square">
              <a:spAutoFit/>
            </a:bodyPr>
            <a:lstStyle/>
            <a:p>
              <a:pPr algn="ctr"/>
              <a:r>
                <a:rPr lang="en-US" sz="2800" b="1" dirty="0">
                  <a:solidFill>
                    <a:schemeClr val="accent4"/>
                  </a:solidFill>
                </a:rPr>
                <a:t>BAYES</a:t>
              </a:r>
            </a:p>
            <a:p>
              <a:pPr algn="ctr"/>
              <a:r>
                <a:rPr lang="en-US" sz="2800" b="1" dirty="0">
                  <a:solidFill>
                    <a:schemeClr val="accent4"/>
                  </a:solidFill>
                </a:rPr>
                <a:t>THEOREM</a:t>
              </a:r>
            </a:p>
          </p:txBody>
        </p:sp>
      </p:grpSp>
      <p:sp>
        <p:nvSpPr>
          <p:cNvPr id="6" name="TextBox 5">
            <a:extLst>
              <a:ext uri="{FF2B5EF4-FFF2-40B4-BE49-F238E27FC236}">
                <a16:creationId xmlns:a16="http://schemas.microsoft.com/office/drawing/2014/main" id="{D1C483B8-3573-A746-A030-D6CDB1615C6F}"/>
              </a:ext>
            </a:extLst>
          </p:cNvPr>
          <p:cNvSpPr txBox="1"/>
          <p:nvPr/>
        </p:nvSpPr>
        <p:spPr>
          <a:xfrm>
            <a:off x="9803122" y="1403310"/>
            <a:ext cx="1563482" cy="393569"/>
          </a:xfrm>
          <a:prstGeom prst="rect">
            <a:avLst/>
          </a:prstGeom>
        </p:spPr>
        <p:txBody>
          <a:bodyPr vert="horz" wrap="square" lIns="0" tIns="30480" rIns="0" bIns="0" rtlCol="0">
            <a:spAutoFit/>
          </a:bodyPr>
          <a:lstStyle/>
          <a:p>
            <a:pPr marL="12700" marR="5080" algn="l">
              <a:lnSpc>
                <a:spcPts val="3200"/>
              </a:lnSpc>
              <a:spcBef>
                <a:spcPts val="240"/>
              </a:spcBef>
            </a:pPr>
            <a:r>
              <a:rPr lang="en-US" dirty="0">
                <a:cs typeface="Arial"/>
              </a:rPr>
              <a:t>Universe</a:t>
            </a:r>
          </a:p>
        </p:txBody>
      </p:sp>
      <p:grpSp>
        <p:nvGrpSpPr>
          <p:cNvPr id="8" name="Group 7">
            <a:extLst>
              <a:ext uri="{FF2B5EF4-FFF2-40B4-BE49-F238E27FC236}">
                <a16:creationId xmlns:a16="http://schemas.microsoft.com/office/drawing/2014/main" id="{7E17835D-7637-364B-AF59-3881FBCAD71D}"/>
              </a:ext>
            </a:extLst>
          </p:cNvPr>
          <p:cNvGrpSpPr/>
          <p:nvPr/>
        </p:nvGrpSpPr>
        <p:grpSpPr>
          <a:xfrm>
            <a:off x="8079119" y="278130"/>
            <a:ext cx="2743200" cy="2743200"/>
            <a:chOff x="3947160" y="389398"/>
            <a:chExt cx="4297680" cy="4297515"/>
          </a:xfrm>
        </p:grpSpPr>
        <p:sp>
          <p:nvSpPr>
            <p:cNvPr id="4" name="Oval 3">
              <a:extLst>
                <a:ext uri="{FF2B5EF4-FFF2-40B4-BE49-F238E27FC236}">
                  <a16:creationId xmlns:a16="http://schemas.microsoft.com/office/drawing/2014/main" id="{E0EAB068-DD8B-E84D-9E90-A93A3FD49922}"/>
                </a:ext>
              </a:extLst>
            </p:cNvPr>
            <p:cNvSpPr/>
            <p:nvPr/>
          </p:nvSpPr>
          <p:spPr>
            <a:xfrm>
              <a:off x="3947160" y="38939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9B63E8-38B1-2143-92CB-835713D5A35D}"/>
                </a:ext>
              </a:extLst>
            </p:cNvPr>
            <p:cNvSpPr/>
            <p:nvPr/>
          </p:nvSpPr>
          <p:spPr>
            <a:xfrm>
              <a:off x="4288461" y="200085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00085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17149DD5-7450-E948-B5AF-C1F893AFDB95}"/>
              </a:ext>
            </a:extLst>
          </p:cNvPr>
          <p:cNvSpPr txBox="1"/>
          <p:nvPr/>
        </p:nvSpPr>
        <p:spPr>
          <a:xfrm>
            <a:off x="8742543" y="1406438"/>
            <a:ext cx="648019" cy="393569"/>
          </a:xfrm>
          <a:prstGeom prst="rect">
            <a:avLst/>
          </a:prstGeom>
        </p:spPr>
        <p:txBody>
          <a:bodyPr vert="horz" wrap="square" lIns="0" tIns="30480" rIns="0" bIns="0" rtlCol="0">
            <a:spAutoFit/>
          </a:bodyPr>
          <a:lstStyle/>
          <a:p>
            <a:pPr marL="12700" marR="5080" algn="r">
              <a:lnSpc>
                <a:spcPts val="3200"/>
              </a:lnSpc>
              <a:spcBef>
                <a:spcPts val="240"/>
              </a:spcBef>
            </a:pPr>
            <a:r>
              <a:rPr lang="en-US" sz="16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8333218" y="1406438"/>
            <a:ext cx="731544" cy="393569"/>
          </a:xfrm>
          <a:prstGeom prst="rect">
            <a:avLst/>
          </a:prstGeom>
        </p:spPr>
        <p:txBody>
          <a:bodyPr vert="horz" wrap="square" lIns="0" tIns="30480" rIns="0" bIns="0" rtlCol="0">
            <a:spAutoFit/>
          </a:bodyPr>
          <a:lstStyle/>
          <a:p>
            <a:pPr marL="12700" marR="5080" algn="l">
              <a:lnSpc>
                <a:spcPts val="3200"/>
              </a:lnSpc>
              <a:spcBef>
                <a:spcPts val="240"/>
              </a:spcBef>
            </a:pPr>
            <a:r>
              <a:rPr lang="en-US" sz="1600" dirty="0">
                <a:cs typeface="Arial"/>
              </a:rPr>
              <a:t>A</a:t>
            </a:r>
          </a:p>
        </p:txBody>
      </p:sp>
      <p:sp>
        <p:nvSpPr>
          <p:cNvPr id="16" name="TextBox 15">
            <a:extLst>
              <a:ext uri="{FF2B5EF4-FFF2-40B4-BE49-F238E27FC236}">
                <a16:creationId xmlns:a16="http://schemas.microsoft.com/office/drawing/2014/main" id="{5E04094D-D599-B54A-B043-7F6FAA66A7F1}"/>
              </a:ext>
            </a:extLst>
          </p:cNvPr>
          <p:cNvSpPr txBox="1"/>
          <p:nvPr/>
        </p:nvSpPr>
        <p:spPr>
          <a:xfrm>
            <a:off x="8544669" y="1406438"/>
            <a:ext cx="648019" cy="393569"/>
          </a:xfrm>
          <a:prstGeom prst="rect">
            <a:avLst/>
          </a:prstGeom>
        </p:spPr>
        <p:txBody>
          <a:bodyPr vert="horz" wrap="square" lIns="0" tIns="30480" rIns="0" bIns="0" rtlCol="0">
            <a:spAutoFit/>
          </a:bodyPr>
          <a:lstStyle/>
          <a:p>
            <a:pPr marL="12700" marR="5080" algn="ctr">
              <a:lnSpc>
                <a:spcPts val="3200"/>
              </a:lnSpc>
              <a:spcBef>
                <a:spcPts val="240"/>
              </a:spcBef>
            </a:pPr>
            <a:r>
              <a:rPr lang="en-US" sz="1600" dirty="0">
                <a:cs typeface="Arial"/>
              </a:rPr>
              <a:t>AB</a:t>
            </a:r>
          </a:p>
        </p:txBody>
      </p:sp>
      <p:sp>
        <p:nvSpPr>
          <p:cNvPr id="23" name="Rectangle 22">
            <a:extLst>
              <a:ext uri="{FF2B5EF4-FFF2-40B4-BE49-F238E27FC236}">
                <a16:creationId xmlns:a16="http://schemas.microsoft.com/office/drawing/2014/main" id="{6A0C7338-929B-8941-9FF2-E51B26B9F8FF}"/>
              </a:ext>
            </a:extLst>
          </p:cNvPr>
          <p:cNvSpPr/>
          <p:nvPr/>
        </p:nvSpPr>
        <p:spPr>
          <a:xfrm>
            <a:off x="811732" y="875918"/>
            <a:ext cx="6132691" cy="1569660"/>
          </a:xfrm>
          <a:prstGeom prst="rect">
            <a:avLst/>
          </a:prstGeom>
        </p:spPr>
        <p:txBody>
          <a:bodyPr wrap="square">
            <a:spAutoFit/>
          </a:bodyPr>
          <a:lstStyle/>
          <a:p>
            <a:r>
              <a:rPr lang="en-US" sz="3200" dirty="0"/>
              <a:t>If a person </a:t>
            </a:r>
            <a:r>
              <a:rPr lang="en-US" sz="3200" b="1" dirty="0"/>
              <a:t>tests positive </a:t>
            </a:r>
            <a:r>
              <a:rPr lang="en-US" sz="3200" dirty="0"/>
              <a:t>for</a:t>
            </a:r>
            <a:r>
              <a:rPr lang="en-US" sz="3200" b="1" dirty="0"/>
              <a:t> </a:t>
            </a:r>
            <a:r>
              <a:rPr lang="en-US" sz="3200" dirty="0"/>
              <a:t>tuberculosis, what is the probability of him/her actually having TB?</a:t>
            </a:r>
          </a:p>
        </p:txBody>
      </p:sp>
      <p:grpSp>
        <p:nvGrpSpPr>
          <p:cNvPr id="29" name="Group 28">
            <a:extLst>
              <a:ext uri="{FF2B5EF4-FFF2-40B4-BE49-F238E27FC236}">
                <a16:creationId xmlns:a16="http://schemas.microsoft.com/office/drawing/2014/main" id="{4D91A0CC-81A2-054F-8906-C143085DC91F}"/>
              </a:ext>
            </a:extLst>
          </p:cNvPr>
          <p:cNvGrpSpPr/>
          <p:nvPr/>
        </p:nvGrpSpPr>
        <p:grpSpPr>
          <a:xfrm>
            <a:off x="223344" y="3368272"/>
            <a:ext cx="11833192" cy="1224451"/>
            <a:chOff x="223344" y="3368272"/>
            <a:chExt cx="11833192" cy="1224451"/>
          </a:xfrm>
        </p:grpSpPr>
        <p:sp>
          <p:nvSpPr>
            <p:cNvPr id="9" name="Rectangle 8">
              <a:extLst>
                <a:ext uri="{FF2B5EF4-FFF2-40B4-BE49-F238E27FC236}">
                  <a16:creationId xmlns:a16="http://schemas.microsoft.com/office/drawing/2014/main" id="{87E62D7A-424D-4042-A770-9E2E2D2CAC6C}"/>
                </a:ext>
              </a:extLst>
            </p:cNvPr>
            <p:cNvSpPr/>
            <p:nvPr/>
          </p:nvSpPr>
          <p:spPr>
            <a:xfrm>
              <a:off x="223344" y="3669825"/>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8" name="Rectangle 17">
              <a:extLst>
                <a:ext uri="{FF2B5EF4-FFF2-40B4-BE49-F238E27FC236}">
                  <a16:creationId xmlns:a16="http://schemas.microsoft.com/office/drawing/2014/main" id="{25EB5105-3EFE-4747-BED8-040D8E3EE413}"/>
                </a:ext>
              </a:extLst>
            </p:cNvPr>
            <p:cNvSpPr/>
            <p:nvPr/>
          </p:nvSpPr>
          <p:spPr>
            <a:xfrm>
              <a:off x="5043291" y="336902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sp>
          <p:nvSpPr>
            <p:cNvPr id="20" name="Rectangle 19">
              <a:extLst>
                <a:ext uri="{FF2B5EF4-FFF2-40B4-BE49-F238E27FC236}">
                  <a16:creationId xmlns:a16="http://schemas.microsoft.com/office/drawing/2014/main" id="{CA407C7B-2A83-A949-AC99-EEC9412AA3EE}"/>
                </a:ext>
              </a:extLst>
            </p:cNvPr>
            <p:cNvSpPr/>
            <p:nvPr/>
          </p:nvSpPr>
          <p:spPr>
            <a:xfrm>
              <a:off x="6989036" y="4069503"/>
              <a:ext cx="3263315"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 </a:t>
              </a:r>
              <a:r>
                <a:rPr lang="en-US" sz="2800" dirty="0"/>
                <a:t>)</a:t>
              </a:r>
            </a:p>
          </p:txBody>
        </p:sp>
        <p:sp>
          <p:nvSpPr>
            <p:cNvPr id="22" name="Rectangle 21">
              <a:extLst>
                <a:ext uri="{FF2B5EF4-FFF2-40B4-BE49-F238E27FC236}">
                  <a16:creationId xmlns:a16="http://schemas.microsoft.com/office/drawing/2014/main" id="{0BD80E0A-13D2-BA4A-BA79-6F2CBC857F94}"/>
                </a:ext>
              </a:extLst>
            </p:cNvPr>
            <p:cNvSpPr/>
            <p:nvPr/>
          </p:nvSpPr>
          <p:spPr>
            <a:xfrm>
              <a:off x="8793221" y="3368272"/>
              <a:ext cx="3263315" cy="523220"/>
            </a:xfrm>
            <a:prstGeom prst="rect">
              <a:avLst/>
            </a:prstGeom>
          </p:spPr>
          <p:txBody>
            <a:bodyPr wrap="square">
              <a:spAutoFit/>
            </a:bodyPr>
            <a:lstStyle/>
            <a:p>
              <a:pPr algn="ctr"/>
              <a:r>
                <a:rPr lang="en-US" sz="2800" dirty="0"/>
                <a:t>P(</a:t>
              </a:r>
              <a:r>
                <a:rPr lang="en-US" sz="2800" dirty="0">
                  <a:solidFill>
                    <a:schemeClr val="accent1">
                      <a:lumMod val="60000"/>
                      <a:lumOff val="40000"/>
                    </a:schemeClr>
                  </a:solidFill>
                </a:rPr>
                <a:t> has TB </a:t>
              </a:r>
              <a:r>
                <a:rPr lang="en-US" sz="2800" dirty="0"/>
                <a:t>)</a:t>
              </a:r>
            </a:p>
          </p:txBody>
        </p:sp>
        <p:cxnSp>
          <p:nvCxnSpPr>
            <p:cNvPr id="11" name="Straight Connector 10">
              <a:extLst>
                <a:ext uri="{FF2B5EF4-FFF2-40B4-BE49-F238E27FC236}">
                  <a16:creationId xmlns:a16="http://schemas.microsoft.com/office/drawing/2014/main" id="{09D06C2A-902A-3C49-91CA-E3F9D963E4F2}"/>
                </a:ext>
              </a:extLst>
            </p:cNvPr>
            <p:cNvCxnSpPr/>
            <p:nvPr/>
          </p:nvCxnSpPr>
          <p:spPr>
            <a:xfrm>
              <a:off x="5545863" y="3999156"/>
              <a:ext cx="5860852"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ross 23">
              <a:extLst>
                <a:ext uri="{FF2B5EF4-FFF2-40B4-BE49-F238E27FC236}">
                  <a16:creationId xmlns:a16="http://schemas.microsoft.com/office/drawing/2014/main" id="{EB77ABF7-CD33-9C46-A868-739E6E9CBE0F}"/>
                </a:ext>
              </a:extLst>
            </p:cNvPr>
            <p:cNvSpPr/>
            <p:nvPr/>
          </p:nvSpPr>
          <p:spPr>
            <a:xfrm rot="2700000">
              <a:off x="9313337" y="3505200"/>
              <a:ext cx="274320" cy="274320"/>
            </a:xfrm>
            <a:prstGeom prst="plus">
              <a:avLst>
                <a:gd name="adj" fmla="val 4632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0D0D313-9605-0F40-979C-79C231B6419A}"/>
                </a:ext>
              </a:extLst>
            </p:cNvPr>
            <p:cNvCxnSpPr/>
            <p:nvPr/>
          </p:nvCxnSpPr>
          <p:spPr>
            <a:xfrm>
              <a:off x="4831744" y="3928248"/>
              <a:ext cx="36576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749C7A-8752-F047-98E1-D9E37558FBC5}"/>
                </a:ext>
              </a:extLst>
            </p:cNvPr>
            <p:cNvCxnSpPr/>
            <p:nvPr/>
          </p:nvCxnSpPr>
          <p:spPr>
            <a:xfrm>
              <a:off x="4831744" y="4046783"/>
              <a:ext cx="36576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5FDC3886-7A7F-E64C-A807-2B01B5E826FE}"/>
              </a:ext>
            </a:extLst>
          </p:cNvPr>
          <p:cNvPicPr>
            <a:picLocks noChangeAspect="1"/>
          </p:cNvPicPr>
          <p:nvPr/>
        </p:nvPicPr>
        <p:blipFill>
          <a:blip r:embed="rId3"/>
          <a:stretch>
            <a:fillRect/>
          </a:stretch>
        </p:blipFill>
        <p:spPr>
          <a:xfrm>
            <a:off x="3422454" y="5235024"/>
            <a:ext cx="4572000" cy="900546"/>
          </a:xfrm>
          <a:prstGeom prst="rect">
            <a:avLst/>
          </a:prstGeom>
        </p:spPr>
      </p:pic>
    </p:spTree>
    <p:extLst>
      <p:ext uri="{BB962C8B-B14F-4D97-AF65-F5344CB8AC3E}">
        <p14:creationId xmlns:p14="http://schemas.microsoft.com/office/powerpoint/2010/main" val="973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9E01-CA87-6C45-B5F2-235F12192B8F}"/>
              </a:ext>
            </a:extLst>
          </p:cNvPr>
          <p:cNvSpPr>
            <a:spLocks noGrp="1"/>
          </p:cNvSpPr>
          <p:nvPr>
            <p:ph type="ctrTitle"/>
          </p:nvPr>
        </p:nvSpPr>
        <p:spPr/>
        <p:txBody>
          <a:bodyPr/>
          <a:lstStyle/>
          <a:p>
            <a:r>
              <a:rPr lang="en-US" dirty="0"/>
              <a:t>EXAMPLE</a:t>
            </a:r>
          </a:p>
        </p:txBody>
      </p:sp>
      <p:sp>
        <p:nvSpPr>
          <p:cNvPr id="3" name="Subtitle 2">
            <a:extLst>
              <a:ext uri="{FF2B5EF4-FFF2-40B4-BE49-F238E27FC236}">
                <a16:creationId xmlns:a16="http://schemas.microsoft.com/office/drawing/2014/main" id="{3B33FF69-E45D-CA49-A4F5-0C23DC9234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812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4440"/>
            <a:ext cx="8648404" cy="3108543"/>
          </a:xfrm>
          <a:prstGeom prst="rect">
            <a:avLst/>
          </a:prstGeom>
        </p:spPr>
        <p:txBody>
          <a:bodyPr wrap="square">
            <a:spAutoFit/>
          </a:bodyPr>
          <a:lstStyle/>
          <a:p>
            <a:r>
              <a:rPr lang="en-US" sz="2800" dirty="0"/>
              <a:t>The United States sees about 3 new cases of TB per 100,000 people each year.  An estimated 80% of people who have TB will yield a positive skin test.  An additional 1% of people that do not have the disease will also test positive. If a person from the US first tests positive during a yearly TB screening, what is the probability that he/she actually has tuberculous?</a:t>
            </a:r>
          </a:p>
        </p:txBody>
      </p:sp>
    </p:spTree>
    <p:extLst>
      <p:ext uri="{BB962C8B-B14F-4D97-AF65-F5344CB8AC3E}">
        <p14:creationId xmlns:p14="http://schemas.microsoft.com/office/powerpoint/2010/main" val="634705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dirty="0">
                <a:solidFill>
                  <a:schemeClr val="bg2">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 </a:t>
            </a:r>
            <a:r>
              <a:rPr lang="en-US" sz="2800" u="sng" dirty="0"/>
              <a:t>If a person from the US first tests positive during a yearly TB screening, what is the probability that he/she actually has tuberculous?</a:t>
            </a:r>
          </a:p>
        </p:txBody>
      </p:sp>
      <p:sp>
        <p:nvSpPr>
          <p:cNvPr id="3" name="Rectangle 2">
            <a:extLst>
              <a:ext uri="{FF2B5EF4-FFF2-40B4-BE49-F238E27FC236}">
                <a16:creationId xmlns:a16="http://schemas.microsoft.com/office/drawing/2014/main" id="{70C1AFA8-3FAC-FC4D-B074-46156ECE8815}"/>
              </a:ext>
            </a:extLst>
          </p:cNvPr>
          <p:cNvSpPr/>
          <p:nvPr/>
        </p:nvSpPr>
        <p:spPr>
          <a:xfrm>
            <a:off x="1711996" y="5155507"/>
            <a:ext cx="8648404" cy="461665"/>
          </a:xfrm>
          <a:prstGeom prst="rect">
            <a:avLst/>
          </a:prstGeom>
        </p:spPr>
        <p:txBody>
          <a:bodyPr wrap="square">
            <a:spAutoFit/>
          </a:bodyPr>
          <a:lstStyle/>
          <a:p>
            <a:r>
              <a:rPr lang="en-US" sz="2400" dirty="0"/>
              <a:t>Recall Bayes’ Theorem:</a:t>
            </a:r>
          </a:p>
        </p:txBody>
      </p:sp>
      <p:grpSp>
        <p:nvGrpSpPr>
          <p:cNvPr id="5" name="Group 4">
            <a:extLst>
              <a:ext uri="{FF2B5EF4-FFF2-40B4-BE49-F238E27FC236}">
                <a16:creationId xmlns:a16="http://schemas.microsoft.com/office/drawing/2014/main" id="{C603D667-C1D4-7343-B390-F0C12BFF4035}"/>
              </a:ext>
            </a:extLst>
          </p:cNvPr>
          <p:cNvGrpSpPr/>
          <p:nvPr/>
        </p:nvGrpSpPr>
        <p:grpSpPr>
          <a:xfrm>
            <a:off x="1483992" y="5559005"/>
            <a:ext cx="9494948" cy="956222"/>
            <a:chOff x="2136646" y="3368271"/>
            <a:chExt cx="9494948" cy="956222"/>
          </a:xfrm>
        </p:grpSpPr>
        <p:sp>
          <p:nvSpPr>
            <p:cNvPr id="6" name="Rectangle 5">
              <a:extLst>
                <a:ext uri="{FF2B5EF4-FFF2-40B4-BE49-F238E27FC236}">
                  <a16:creationId xmlns:a16="http://schemas.microsoft.com/office/drawing/2014/main" id="{BE658B3C-5986-8D46-BFB2-CDFC8FFF4D4B}"/>
                </a:ext>
              </a:extLst>
            </p:cNvPr>
            <p:cNvSpPr/>
            <p:nvPr/>
          </p:nvSpPr>
          <p:spPr>
            <a:xfrm>
              <a:off x="2136646" y="3604730"/>
              <a:ext cx="3468125" cy="430887"/>
            </a:xfrm>
            <a:prstGeom prst="rect">
              <a:avLst/>
            </a:prstGeom>
          </p:spPr>
          <p:txBody>
            <a:bodyPr wrap="square">
              <a:spAutoFit/>
            </a:bodyPr>
            <a:lstStyle/>
            <a:p>
              <a:pPr algn="ctr"/>
              <a:r>
                <a:rPr lang="en-US" sz="2200" dirty="0"/>
                <a:t>P( </a:t>
              </a:r>
              <a:r>
                <a:rPr lang="en-US" sz="2200" dirty="0">
                  <a:solidFill>
                    <a:schemeClr val="accent1">
                      <a:lumMod val="60000"/>
                      <a:lumOff val="40000"/>
                    </a:schemeClr>
                  </a:solidFill>
                </a:rPr>
                <a:t>has TB </a:t>
              </a:r>
              <a:r>
                <a:rPr lang="en-US" sz="2200" dirty="0"/>
                <a:t>| </a:t>
              </a:r>
              <a:r>
                <a:rPr lang="en-US" sz="2200" dirty="0">
                  <a:solidFill>
                    <a:schemeClr val="accent4">
                      <a:lumMod val="60000"/>
                      <a:lumOff val="40000"/>
                    </a:schemeClr>
                  </a:solidFill>
                </a:rPr>
                <a:t>test positive </a:t>
              </a:r>
              <a:r>
                <a:rPr lang="en-US" sz="2200" dirty="0"/>
                <a:t>)</a:t>
              </a:r>
            </a:p>
          </p:txBody>
        </p:sp>
        <p:sp>
          <p:nvSpPr>
            <p:cNvPr id="7" name="Rectangle 6">
              <a:extLst>
                <a:ext uri="{FF2B5EF4-FFF2-40B4-BE49-F238E27FC236}">
                  <a16:creationId xmlns:a16="http://schemas.microsoft.com/office/drawing/2014/main" id="{06CC5EA0-C166-BE44-9245-5A6582CCC02A}"/>
                </a:ext>
              </a:extLst>
            </p:cNvPr>
            <p:cNvSpPr/>
            <p:nvPr/>
          </p:nvSpPr>
          <p:spPr>
            <a:xfrm>
              <a:off x="5043291" y="3369026"/>
              <a:ext cx="4855048" cy="430887"/>
            </a:xfrm>
            <a:prstGeom prst="rect">
              <a:avLst/>
            </a:prstGeom>
          </p:spPr>
          <p:txBody>
            <a:bodyPr wrap="square">
              <a:spAutoFit/>
            </a:bodyPr>
            <a:lstStyle/>
            <a:p>
              <a:pPr algn="ctr"/>
              <a:r>
                <a:rPr lang="en-US" sz="2200" dirty="0"/>
                <a:t>P( </a:t>
              </a:r>
              <a:r>
                <a:rPr lang="en-US" sz="2200" dirty="0">
                  <a:solidFill>
                    <a:schemeClr val="accent4">
                      <a:lumMod val="60000"/>
                      <a:lumOff val="40000"/>
                    </a:schemeClr>
                  </a:solidFill>
                </a:rPr>
                <a:t>test positive</a:t>
              </a:r>
              <a:r>
                <a:rPr lang="en-US" sz="2200" dirty="0"/>
                <a:t> | </a:t>
              </a:r>
              <a:r>
                <a:rPr lang="en-US" sz="2200" dirty="0">
                  <a:solidFill>
                    <a:schemeClr val="accent1">
                      <a:lumMod val="60000"/>
                      <a:lumOff val="40000"/>
                    </a:schemeClr>
                  </a:solidFill>
                </a:rPr>
                <a:t>has TB</a:t>
              </a:r>
              <a:r>
                <a:rPr lang="en-US" sz="2200" dirty="0">
                  <a:solidFill>
                    <a:schemeClr val="accent4">
                      <a:lumMod val="60000"/>
                      <a:lumOff val="40000"/>
                    </a:schemeClr>
                  </a:solidFill>
                </a:rPr>
                <a:t> </a:t>
              </a:r>
              <a:r>
                <a:rPr lang="en-US" sz="2200" dirty="0"/>
                <a:t>)</a:t>
              </a:r>
            </a:p>
          </p:txBody>
        </p:sp>
        <p:sp>
          <p:nvSpPr>
            <p:cNvPr id="8" name="Rectangle 7">
              <a:extLst>
                <a:ext uri="{FF2B5EF4-FFF2-40B4-BE49-F238E27FC236}">
                  <a16:creationId xmlns:a16="http://schemas.microsoft.com/office/drawing/2014/main" id="{982A4D71-1163-3C4F-9FCA-99FC6B1594BB}"/>
                </a:ext>
              </a:extLst>
            </p:cNvPr>
            <p:cNvSpPr/>
            <p:nvPr/>
          </p:nvSpPr>
          <p:spPr>
            <a:xfrm>
              <a:off x="6736621" y="3893606"/>
              <a:ext cx="3263315" cy="430887"/>
            </a:xfrm>
            <a:prstGeom prst="rect">
              <a:avLst/>
            </a:prstGeom>
          </p:spPr>
          <p:txBody>
            <a:bodyPr wrap="square">
              <a:spAutoFit/>
            </a:bodyPr>
            <a:lstStyle/>
            <a:p>
              <a:pPr algn="ctr"/>
              <a:r>
                <a:rPr lang="en-US" sz="2200" dirty="0"/>
                <a:t>P( </a:t>
              </a:r>
              <a:r>
                <a:rPr lang="en-US" sz="2200" dirty="0">
                  <a:solidFill>
                    <a:schemeClr val="accent4">
                      <a:lumMod val="60000"/>
                      <a:lumOff val="40000"/>
                    </a:schemeClr>
                  </a:solidFill>
                </a:rPr>
                <a:t>test positive </a:t>
              </a:r>
              <a:r>
                <a:rPr lang="en-US" sz="2200" dirty="0"/>
                <a:t>)</a:t>
              </a:r>
            </a:p>
          </p:txBody>
        </p:sp>
        <p:sp>
          <p:nvSpPr>
            <p:cNvPr id="9" name="Rectangle 8">
              <a:extLst>
                <a:ext uri="{FF2B5EF4-FFF2-40B4-BE49-F238E27FC236}">
                  <a16:creationId xmlns:a16="http://schemas.microsoft.com/office/drawing/2014/main" id="{A0EB774A-383F-C04F-B88F-7843A7921B04}"/>
                </a:ext>
              </a:extLst>
            </p:cNvPr>
            <p:cNvSpPr/>
            <p:nvPr/>
          </p:nvSpPr>
          <p:spPr>
            <a:xfrm>
              <a:off x="8368279" y="3368271"/>
              <a:ext cx="3263315" cy="430887"/>
            </a:xfrm>
            <a:prstGeom prst="rect">
              <a:avLst/>
            </a:prstGeom>
          </p:spPr>
          <p:txBody>
            <a:bodyPr wrap="square">
              <a:spAutoFit/>
            </a:bodyPr>
            <a:lstStyle/>
            <a:p>
              <a:pPr algn="ctr"/>
              <a:r>
                <a:rPr lang="en-US" sz="2200" dirty="0"/>
                <a:t>P(</a:t>
              </a:r>
              <a:r>
                <a:rPr lang="en-US" sz="2200" dirty="0">
                  <a:solidFill>
                    <a:schemeClr val="accent1">
                      <a:lumMod val="60000"/>
                      <a:lumOff val="40000"/>
                    </a:schemeClr>
                  </a:solidFill>
                </a:rPr>
                <a:t> has TB </a:t>
              </a:r>
              <a:r>
                <a:rPr lang="en-US" sz="2200" dirty="0"/>
                <a:t>)</a:t>
              </a:r>
            </a:p>
          </p:txBody>
        </p:sp>
        <p:cxnSp>
          <p:nvCxnSpPr>
            <p:cNvPr id="10" name="Straight Connector 9">
              <a:extLst>
                <a:ext uri="{FF2B5EF4-FFF2-40B4-BE49-F238E27FC236}">
                  <a16:creationId xmlns:a16="http://schemas.microsoft.com/office/drawing/2014/main" id="{47662270-0909-A741-AEC4-935147245E82}"/>
                </a:ext>
              </a:extLst>
            </p:cNvPr>
            <p:cNvCxnSpPr>
              <a:cxnSpLocks/>
            </p:cNvCxnSpPr>
            <p:nvPr/>
          </p:nvCxnSpPr>
          <p:spPr>
            <a:xfrm>
              <a:off x="5994403" y="3846759"/>
              <a:ext cx="4718046"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ross 10">
              <a:extLst>
                <a:ext uri="{FF2B5EF4-FFF2-40B4-BE49-F238E27FC236}">
                  <a16:creationId xmlns:a16="http://schemas.microsoft.com/office/drawing/2014/main" id="{C6B2A852-D685-EE44-B311-15923E906A09}"/>
                </a:ext>
              </a:extLst>
            </p:cNvPr>
            <p:cNvSpPr/>
            <p:nvPr/>
          </p:nvSpPr>
          <p:spPr>
            <a:xfrm rot="2700000">
              <a:off x="8991604" y="3446555"/>
              <a:ext cx="274320" cy="274320"/>
            </a:xfrm>
            <a:prstGeom prst="plus">
              <a:avLst>
                <a:gd name="adj" fmla="val 4632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1A5C913-B186-DF45-A18C-AE3B7249972F}"/>
                </a:ext>
              </a:extLst>
            </p:cNvPr>
            <p:cNvCxnSpPr>
              <a:cxnSpLocks/>
            </p:cNvCxnSpPr>
            <p:nvPr/>
          </p:nvCxnSpPr>
          <p:spPr>
            <a:xfrm>
              <a:off x="5496558" y="3809717"/>
              <a:ext cx="27432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71D311-642B-5048-B0B9-53C0B626D9E9}"/>
                </a:ext>
              </a:extLst>
            </p:cNvPr>
            <p:cNvCxnSpPr/>
            <p:nvPr/>
          </p:nvCxnSpPr>
          <p:spPr>
            <a:xfrm>
              <a:off x="5496558" y="3928252"/>
              <a:ext cx="27432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07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u="sng" dirty="0">
                <a:solidFill>
                  <a:schemeClr val="accent1">
                    <a:lumMod val="60000"/>
                    <a:lumOff val="40000"/>
                  </a:schemeClr>
                </a:solidFill>
              </a:rPr>
              <a:t>The United States sees about 3 new cases of TB per 100,000 people each year.</a:t>
            </a:r>
            <a:r>
              <a:rPr lang="en-US" sz="2800" dirty="0">
                <a:solidFill>
                  <a:schemeClr val="accent1">
                    <a:lumMod val="60000"/>
                    <a:lumOff val="40000"/>
                  </a:schemeClr>
                </a:solidFill>
              </a:rPr>
              <a:t>  </a:t>
            </a:r>
            <a:r>
              <a:rPr lang="en-US" sz="2800" dirty="0">
                <a:solidFill>
                  <a:schemeClr val="bg2">
                    <a:lumMod val="60000"/>
                    <a:lumOff val="40000"/>
                  </a:schemeClr>
                </a:solidFill>
              </a:rPr>
              <a:t>An estimated 80% of people who have TB will yield a positive skin test.  An additional 1% of people that do not have the disease will also test positive. If a person from the US first tests positive during a yearly TB screening, what is the probability that he/she actually has tuberculous?</a:t>
            </a:r>
          </a:p>
        </p:txBody>
      </p:sp>
      <p:sp>
        <p:nvSpPr>
          <p:cNvPr id="14" name="Rectangle 13">
            <a:extLst>
              <a:ext uri="{FF2B5EF4-FFF2-40B4-BE49-F238E27FC236}">
                <a16:creationId xmlns:a16="http://schemas.microsoft.com/office/drawing/2014/main" id="{DA4F3ECC-2785-0A42-8A44-B629E963AEFF}"/>
              </a:ext>
            </a:extLst>
          </p:cNvPr>
          <p:cNvSpPr/>
          <p:nvPr/>
        </p:nvSpPr>
        <p:spPr>
          <a:xfrm>
            <a:off x="1771798" y="4750895"/>
            <a:ext cx="7592335" cy="523220"/>
          </a:xfrm>
          <a:prstGeom prst="rect">
            <a:avLst/>
          </a:prstGeom>
        </p:spPr>
        <p:txBody>
          <a:bodyPr wrap="square">
            <a:spAutoFit/>
          </a:bodyPr>
          <a:lstStyle/>
          <a:p>
            <a:r>
              <a:rPr lang="en-US" sz="2800" dirty="0"/>
              <a:t>P(</a:t>
            </a:r>
            <a:r>
              <a:rPr lang="en-US" sz="2800" dirty="0">
                <a:solidFill>
                  <a:schemeClr val="accent1">
                    <a:lumMod val="60000"/>
                    <a:lumOff val="40000"/>
                  </a:schemeClr>
                </a:solidFill>
              </a:rPr>
              <a:t> has TB </a:t>
            </a:r>
            <a:r>
              <a:rPr lang="en-US" sz="2800" dirty="0"/>
              <a:t>) = 3 cases /100,000 people = 0.00003 </a:t>
            </a:r>
          </a:p>
        </p:txBody>
      </p:sp>
    </p:spTree>
    <p:extLst>
      <p:ext uri="{BB962C8B-B14F-4D97-AF65-F5344CB8AC3E}">
        <p14:creationId xmlns:p14="http://schemas.microsoft.com/office/powerpoint/2010/main" val="7572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dirty="0">
                <a:solidFill>
                  <a:schemeClr val="bg2">
                    <a:lumMod val="60000"/>
                    <a:lumOff val="40000"/>
                  </a:schemeClr>
                </a:solidFill>
              </a:rPr>
              <a:t>The United States sees about 3 new cases of TB per 100,000 people each year.  </a:t>
            </a:r>
            <a:r>
              <a:rPr lang="en-US" sz="2800" u="sng" dirty="0">
                <a:solidFill>
                  <a:srgbClr val="8975CE"/>
                </a:solidFill>
              </a:rPr>
              <a:t>An estimated 80% of people who have TB will yield a positive skin test.</a:t>
            </a:r>
            <a:r>
              <a:rPr lang="en-US" sz="2800" dirty="0">
                <a:solidFill>
                  <a:srgbClr val="8975CE"/>
                </a:solidFill>
              </a:rPr>
              <a:t>  </a:t>
            </a:r>
            <a:r>
              <a:rPr lang="en-US" sz="2800" dirty="0">
                <a:solidFill>
                  <a:schemeClr val="bg2">
                    <a:lumMod val="60000"/>
                    <a:lumOff val="40000"/>
                  </a:schemeClr>
                </a:solidFill>
              </a:rPr>
              <a:t>An additional 1% of people that do not have the disease will also test positive. If a person from the US first tests positive during a yearly TB screening, what is the probability that he/she actually has tuberculous?</a:t>
            </a:r>
          </a:p>
        </p:txBody>
      </p:sp>
      <p:sp>
        <p:nvSpPr>
          <p:cNvPr id="14" name="Rectangle 13">
            <a:extLst>
              <a:ext uri="{FF2B5EF4-FFF2-40B4-BE49-F238E27FC236}">
                <a16:creationId xmlns:a16="http://schemas.microsoft.com/office/drawing/2014/main" id="{DA4F3ECC-2785-0A42-8A44-B629E963AEFF}"/>
              </a:ext>
            </a:extLst>
          </p:cNvPr>
          <p:cNvSpPr/>
          <p:nvPr/>
        </p:nvSpPr>
        <p:spPr>
          <a:xfrm>
            <a:off x="1771798" y="4750895"/>
            <a:ext cx="8648404" cy="523220"/>
          </a:xfrm>
          <a:prstGeom prst="rect">
            <a:avLst/>
          </a:prstGeom>
        </p:spPr>
        <p:txBody>
          <a:bodyPr wrap="square">
            <a:spAutoFit/>
          </a:bodyPr>
          <a:lstStyle/>
          <a:p>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 = 0.80</a:t>
            </a:r>
          </a:p>
        </p:txBody>
      </p:sp>
    </p:spTree>
    <p:extLst>
      <p:ext uri="{BB962C8B-B14F-4D97-AF65-F5344CB8AC3E}">
        <p14:creationId xmlns:p14="http://schemas.microsoft.com/office/powerpoint/2010/main" val="26809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28392" y="2146788"/>
            <a:ext cx="4690658" cy="2062103"/>
          </a:xfrm>
          <a:prstGeom prst="rect">
            <a:avLst/>
          </a:prstGeom>
        </p:spPr>
        <p:txBody>
          <a:bodyPr wrap="square">
            <a:spAutoFit/>
          </a:bodyPr>
          <a:lstStyle/>
          <a:p>
            <a:pPr algn="r"/>
            <a:r>
              <a:rPr lang="en-US" sz="3200" dirty="0"/>
              <a:t>If a person </a:t>
            </a:r>
            <a:r>
              <a:rPr lang="en-US" sz="3200" b="1" dirty="0"/>
              <a:t>tests positive </a:t>
            </a:r>
            <a:r>
              <a:rPr lang="en-US" sz="3200" dirty="0"/>
              <a:t>for</a:t>
            </a:r>
            <a:r>
              <a:rPr lang="en-US" sz="3200" b="1" dirty="0"/>
              <a:t> </a:t>
            </a:r>
            <a:r>
              <a:rPr lang="en-US" sz="3200" dirty="0"/>
              <a:t>tuberculosis,</a:t>
            </a:r>
          </a:p>
          <a:p>
            <a:pPr algn="r"/>
            <a:r>
              <a:rPr lang="en-US" sz="3200" dirty="0"/>
              <a:t>what is the probability of him/her actually having TB?</a:t>
            </a:r>
          </a:p>
        </p:txBody>
      </p:sp>
      <p:sp>
        <p:nvSpPr>
          <p:cNvPr id="2" name="TextBox 1">
            <a:extLst>
              <a:ext uri="{FF2B5EF4-FFF2-40B4-BE49-F238E27FC236}">
                <a16:creationId xmlns:a16="http://schemas.microsoft.com/office/drawing/2014/main" id="{FE943FBD-C306-3F47-8190-5E90305C0B30}"/>
              </a:ext>
            </a:extLst>
          </p:cNvPr>
          <p:cNvSpPr txBox="1"/>
          <p:nvPr/>
        </p:nvSpPr>
        <p:spPr>
          <a:xfrm>
            <a:off x="3863162" y="6297694"/>
            <a:ext cx="7547273" cy="373564"/>
          </a:xfrm>
          <a:prstGeom prst="rect">
            <a:avLst/>
          </a:prstGeom>
        </p:spPr>
        <p:txBody>
          <a:bodyPr vert="horz" wrap="square" lIns="0" tIns="30480" rIns="0" bIns="0" rtlCol="0">
            <a:spAutoFit/>
          </a:bodyPr>
          <a:lstStyle/>
          <a:p>
            <a:pPr marL="12700" marR="5080">
              <a:lnSpc>
                <a:spcPts val="3200"/>
              </a:lnSpc>
              <a:spcBef>
                <a:spcPts val="240"/>
              </a:spcBef>
            </a:pPr>
            <a:r>
              <a:rPr lang="en-US" sz="1200" dirty="0">
                <a:latin typeface="Arial"/>
                <a:cs typeface="Arial"/>
                <a:hlinkClick r:id="rId3"/>
              </a:rPr>
              <a:t>https://</a:t>
            </a:r>
            <a:r>
              <a:rPr lang="en-US" sz="1200" dirty="0" err="1">
                <a:latin typeface="Arial"/>
                <a:cs typeface="Arial"/>
                <a:hlinkClick r:id="rId3"/>
              </a:rPr>
              <a:t>www.dovemed.com</a:t>
            </a:r>
            <a:r>
              <a:rPr lang="en-US" sz="1200" dirty="0">
                <a:latin typeface="Arial"/>
                <a:cs typeface="Arial"/>
                <a:hlinkClick r:id="rId3"/>
              </a:rPr>
              <a:t>/common-procedures/procedures-laboratory/tuberculin-skin-test-for-tuberculosis/</a:t>
            </a:r>
            <a:endParaRPr lang="en-US" sz="1200" dirty="0">
              <a:latin typeface="Arial"/>
              <a:cs typeface="Arial"/>
            </a:endParaRPr>
          </a:p>
        </p:txBody>
      </p:sp>
      <p:pic>
        <p:nvPicPr>
          <p:cNvPr id="6" name="Picture 5">
            <a:extLst>
              <a:ext uri="{FF2B5EF4-FFF2-40B4-BE49-F238E27FC236}">
                <a16:creationId xmlns:a16="http://schemas.microsoft.com/office/drawing/2014/main" id="{AAF68210-861B-9C4B-B7E6-F026ED5727F7}"/>
              </a:ext>
            </a:extLst>
          </p:cNvPr>
          <p:cNvPicPr>
            <a:picLocks noChangeAspect="1"/>
          </p:cNvPicPr>
          <p:nvPr/>
        </p:nvPicPr>
        <p:blipFill rotWithShape="1">
          <a:blip r:embed="rId4">
            <a:extLst>
              <a:ext uri="{28A0092B-C50C-407E-A947-70E740481C1C}">
                <a14:useLocalDpi xmlns:a14="http://schemas.microsoft.com/office/drawing/2010/main" val="0"/>
              </a:ext>
            </a:extLst>
          </a:blip>
          <a:srcRect l="12589" r="17187"/>
          <a:stretch/>
        </p:blipFill>
        <p:spPr>
          <a:xfrm>
            <a:off x="221583" y="805411"/>
            <a:ext cx="5938212" cy="4744856"/>
          </a:xfrm>
          <a:prstGeom prst="rect">
            <a:avLst/>
          </a:prstGeom>
        </p:spPr>
      </p:pic>
    </p:spTree>
    <p:extLst>
      <p:ext uri="{BB962C8B-B14F-4D97-AF65-F5344CB8AC3E}">
        <p14:creationId xmlns:p14="http://schemas.microsoft.com/office/powerpoint/2010/main" val="4053558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u="sng" dirty="0">
                <a:solidFill>
                  <a:schemeClr val="accent4">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a:t>
            </a:r>
            <a:r>
              <a:rPr lang="en-US" sz="2800" dirty="0">
                <a:solidFill>
                  <a:schemeClr val="accent4">
                    <a:lumMod val="60000"/>
                    <a:lumOff val="40000"/>
                  </a:schemeClr>
                </a:solidFill>
              </a:rPr>
              <a:t> </a:t>
            </a:r>
            <a:r>
              <a:rPr lang="en-US" sz="2800" dirty="0">
                <a:solidFill>
                  <a:schemeClr val="bg2">
                    <a:lumMod val="60000"/>
                    <a:lumOff val="40000"/>
                  </a:schemeClr>
                </a:solidFill>
              </a:rPr>
              <a:t>If a person from the US first tests positive during a yearly TB screening, what is the probability that he/she actually has tuberculous?</a:t>
            </a:r>
          </a:p>
        </p:txBody>
      </p:sp>
      <p:sp>
        <p:nvSpPr>
          <p:cNvPr id="14" name="Rectangle 13">
            <a:extLst>
              <a:ext uri="{FF2B5EF4-FFF2-40B4-BE49-F238E27FC236}">
                <a16:creationId xmlns:a16="http://schemas.microsoft.com/office/drawing/2014/main" id="{DA4F3ECC-2785-0A42-8A44-B629E963AEFF}"/>
              </a:ext>
            </a:extLst>
          </p:cNvPr>
          <p:cNvSpPr/>
          <p:nvPr/>
        </p:nvSpPr>
        <p:spPr>
          <a:xfrm>
            <a:off x="1771798" y="4750895"/>
            <a:ext cx="2800202" cy="523220"/>
          </a:xfrm>
          <a:prstGeom prst="rect">
            <a:avLst/>
          </a:prstGeom>
        </p:spPr>
        <p:txBody>
          <a:bodyPr wrap="square">
            <a:spAutoFit/>
          </a:bodyPr>
          <a:lstStyle/>
          <a:p>
            <a:r>
              <a:rPr lang="en-US" sz="2800" dirty="0"/>
              <a:t>P( </a:t>
            </a:r>
            <a:r>
              <a:rPr lang="en-US" sz="2800" dirty="0">
                <a:solidFill>
                  <a:schemeClr val="accent4">
                    <a:lumMod val="60000"/>
                    <a:lumOff val="40000"/>
                  </a:schemeClr>
                </a:solidFill>
              </a:rPr>
              <a:t>test positive </a:t>
            </a:r>
            <a:r>
              <a:rPr lang="en-US" sz="2800" dirty="0"/>
              <a:t>) </a:t>
            </a:r>
          </a:p>
        </p:txBody>
      </p:sp>
      <p:sp>
        <p:nvSpPr>
          <p:cNvPr id="6" name="Rectangle 5">
            <a:extLst>
              <a:ext uri="{FF2B5EF4-FFF2-40B4-BE49-F238E27FC236}">
                <a16:creationId xmlns:a16="http://schemas.microsoft.com/office/drawing/2014/main" id="{E000320E-0D95-EC46-AE81-1C7DAC19155D}"/>
              </a:ext>
            </a:extLst>
          </p:cNvPr>
          <p:cNvSpPr/>
          <p:nvPr/>
        </p:nvSpPr>
        <p:spPr>
          <a:xfrm>
            <a:off x="4221770" y="4750895"/>
            <a:ext cx="6954230" cy="954107"/>
          </a:xfrm>
          <a:prstGeom prst="rect">
            <a:avLst/>
          </a:prstGeom>
        </p:spPr>
        <p:txBody>
          <a:bodyPr wrap="square">
            <a:spAutoFit/>
          </a:bodyPr>
          <a:lstStyle/>
          <a:p>
            <a:r>
              <a:rPr lang="en-US" sz="2800" dirty="0"/>
              <a:t>= P( </a:t>
            </a:r>
            <a:r>
              <a:rPr lang="en-US" sz="2800" dirty="0">
                <a:solidFill>
                  <a:schemeClr val="accent4">
                    <a:lumMod val="60000"/>
                    <a:lumOff val="40000"/>
                  </a:schemeClr>
                </a:solidFill>
              </a:rPr>
              <a:t>test positive</a:t>
            </a:r>
            <a:r>
              <a:rPr lang="en-US" sz="2800" dirty="0"/>
              <a:t>,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 </a:t>
            </a:r>
          </a:p>
          <a:p>
            <a:r>
              <a:rPr lang="en-US" sz="2800" dirty="0"/>
              <a:t>	+ P( </a:t>
            </a:r>
            <a:r>
              <a:rPr lang="en-US" sz="2800" dirty="0">
                <a:solidFill>
                  <a:schemeClr val="accent4">
                    <a:lumMod val="60000"/>
                    <a:lumOff val="40000"/>
                  </a:schemeClr>
                </a:solidFill>
              </a:rPr>
              <a:t>test positive</a:t>
            </a:r>
            <a:r>
              <a:rPr lang="en-US" sz="2800" dirty="0"/>
              <a:t>, </a:t>
            </a:r>
            <a:r>
              <a:rPr lang="en-US" sz="2800" dirty="0">
                <a:solidFill>
                  <a:schemeClr val="bg2"/>
                </a:solidFill>
              </a:rPr>
              <a:t>does not have TB </a:t>
            </a:r>
            <a:r>
              <a:rPr lang="en-US" sz="2800" dirty="0"/>
              <a:t>) </a:t>
            </a:r>
          </a:p>
        </p:txBody>
      </p:sp>
    </p:spTree>
    <p:extLst>
      <p:ext uri="{BB962C8B-B14F-4D97-AF65-F5344CB8AC3E}">
        <p14:creationId xmlns:p14="http://schemas.microsoft.com/office/powerpoint/2010/main" val="207096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u="sng" dirty="0">
                <a:solidFill>
                  <a:schemeClr val="accent4">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a:t>
            </a:r>
            <a:r>
              <a:rPr lang="en-US" sz="2800" dirty="0">
                <a:solidFill>
                  <a:schemeClr val="accent4">
                    <a:lumMod val="60000"/>
                    <a:lumOff val="40000"/>
                  </a:schemeClr>
                </a:solidFill>
              </a:rPr>
              <a:t> </a:t>
            </a:r>
            <a:r>
              <a:rPr lang="en-US" sz="2800" dirty="0">
                <a:solidFill>
                  <a:schemeClr val="bg2">
                    <a:lumMod val="60000"/>
                    <a:lumOff val="40000"/>
                  </a:schemeClr>
                </a:solidFill>
              </a:rPr>
              <a:t>If a person from the US first tests positive during a yearly TB screening, what is the probability that he/she actually has tuberculous?</a:t>
            </a:r>
          </a:p>
        </p:txBody>
      </p:sp>
      <p:sp>
        <p:nvSpPr>
          <p:cNvPr id="14" name="Rectangle 13">
            <a:extLst>
              <a:ext uri="{FF2B5EF4-FFF2-40B4-BE49-F238E27FC236}">
                <a16:creationId xmlns:a16="http://schemas.microsoft.com/office/drawing/2014/main" id="{DA4F3ECC-2785-0A42-8A44-B629E963AEFF}"/>
              </a:ext>
            </a:extLst>
          </p:cNvPr>
          <p:cNvSpPr/>
          <p:nvPr/>
        </p:nvSpPr>
        <p:spPr>
          <a:xfrm>
            <a:off x="1771798" y="4750895"/>
            <a:ext cx="2800202" cy="523220"/>
          </a:xfrm>
          <a:prstGeom prst="rect">
            <a:avLst/>
          </a:prstGeom>
        </p:spPr>
        <p:txBody>
          <a:bodyPr wrap="square">
            <a:spAutoFit/>
          </a:bodyPr>
          <a:lstStyle/>
          <a:p>
            <a:r>
              <a:rPr lang="en-US" sz="2800" dirty="0"/>
              <a:t>P( </a:t>
            </a:r>
            <a:r>
              <a:rPr lang="en-US" sz="2800" dirty="0">
                <a:solidFill>
                  <a:schemeClr val="accent4">
                    <a:lumMod val="60000"/>
                    <a:lumOff val="40000"/>
                  </a:schemeClr>
                </a:solidFill>
              </a:rPr>
              <a:t>test positive </a:t>
            </a:r>
            <a:r>
              <a:rPr lang="en-US" sz="2800" dirty="0"/>
              <a:t>) </a:t>
            </a:r>
          </a:p>
        </p:txBody>
      </p:sp>
      <p:sp>
        <p:nvSpPr>
          <p:cNvPr id="6" name="Rectangle 5">
            <a:extLst>
              <a:ext uri="{FF2B5EF4-FFF2-40B4-BE49-F238E27FC236}">
                <a16:creationId xmlns:a16="http://schemas.microsoft.com/office/drawing/2014/main" id="{E000320E-0D95-EC46-AE81-1C7DAC19155D}"/>
              </a:ext>
            </a:extLst>
          </p:cNvPr>
          <p:cNvSpPr/>
          <p:nvPr/>
        </p:nvSpPr>
        <p:spPr>
          <a:xfrm>
            <a:off x="4221770" y="4750895"/>
            <a:ext cx="6954230" cy="954107"/>
          </a:xfrm>
          <a:prstGeom prst="rect">
            <a:avLst/>
          </a:prstGeom>
        </p:spPr>
        <p:txBody>
          <a:bodyPr wrap="square">
            <a:spAutoFit/>
          </a:bodyPr>
          <a:lstStyle/>
          <a:p>
            <a:r>
              <a:rPr lang="en-US" sz="2800" dirty="0"/>
              <a:t>= 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 P( </a:t>
            </a:r>
            <a:r>
              <a:rPr lang="en-US" sz="2800" dirty="0">
                <a:solidFill>
                  <a:schemeClr val="accent1">
                    <a:lumMod val="60000"/>
                    <a:lumOff val="40000"/>
                  </a:schemeClr>
                </a:solidFill>
              </a:rPr>
              <a:t>has TB </a:t>
            </a:r>
            <a:r>
              <a:rPr lang="en-US" sz="2800" dirty="0"/>
              <a:t>)</a:t>
            </a:r>
          </a:p>
          <a:p>
            <a:r>
              <a:rPr lang="en-US" sz="2800" dirty="0"/>
              <a:t>	+ P( </a:t>
            </a:r>
            <a:r>
              <a:rPr lang="en-US" sz="2800" dirty="0">
                <a:solidFill>
                  <a:schemeClr val="accent4">
                    <a:lumMod val="60000"/>
                    <a:lumOff val="40000"/>
                  </a:schemeClr>
                </a:solidFill>
              </a:rPr>
              <a:t>test positive </a:t>
            </a:r>
            <a:r>
              <a:rPr lang="en-US" sz="2800" dirty="0"/>
              <a:t>| </a:t>
            </a:r>
            <a:r>
              <a:rPr lang="en-US" sz="2800" dirty="0">
                <a:solidFill>
                  <a:schemeClr val="bg2"/>
                </a:solidFill>
              </a:rPr>
              <a:t>no TB </a:t>
            </a:r>
            <a:r>
              <a:rPr lang="en-US" sz="2800" dirty="0"/>
              <a:t>) P( </a:t>
            </a:r>
            <a:r>
              <a:rPr lang="en-US" sz="2800" dirty="0">
                <a:solidFill>
                  <a:schemeClr val="bg2"/>
                </a:solidFill>
              </a:rPr>
              <a:t>no TB </a:t>
            </a:r>
            <a:r>
              <a:rPr lang="en-US" sz="2800" dirty="0"/>
              <a:t>)</a:t>
            </a:r>
          </a:p>
        </p:txBody>
      </p:sp>
      <p:grpSp>
        <p:nvGrpSpPr>
          <p:cNvPr id="5" name="Group 4">
            <a:extLst>
              <a:ext uri="{FF2B5EF4-FFF2-40B4-BE49-F238E27FC236}">
                <a16:creationId xmlns:a16="http://schemas.microsoft.com/office/drawing/2014/main" id="{7662D5F0-755F-BD44-9CCC-5EE8CAB230EE}"/>
              </a:ext>
            </a:extLst>
          </p:cNvPr>
          <p:cNvGrpSpPr/>
          <p:nvPr/>
        </p:nvGrpSpPr>
        <p:grpSpPr>
          <a:xfrm>
            <a:off x="9753600" y="4095549"/>
            <a:ext cx="1669143" cy="655346"/>
            <a:chOff x="9753600" y="4095549"/>
            <a:chExt cx="1669143" cy="655346"/>
          </a:xfrm>
        </p:grpSpPr>
        <p:cxnSp>
          <p:nvCxnSpPr>
            <p:cNvPr id="3" name="Straight Arrow Connector 2">
              <a:extLst>
                <a:ext uri="{FF2B5EF4-FFF2-40B4-BE49-F238E27FC236}">
                  <a16:creationId xmlns:a16="http://schemas.microsoft.com/office/drawing/2014/main" id="{130E2637-0795-E644-9932-3DF0C77E35FF}"/>
                </a:ext>
              </a:extLst>
            </p:cNvPr>
            <p:cNvCxnSpPr/>
            <p:nvPr/>
          </p:nvCxnSpPr>
          <p:spPr>
            <a:xfrm flipH="1">
              <a:off x="9753600" y="4504267"/>
              <a:ext cx="440267" cy="246628"/>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3F3312-FA75-8549-83AA-9E6D37D603F6}"/>
                </a:ext>
              </a:extLst>
            </p:cNvPr>
            <p:cNvSpPr/>
            <p:nvPr/>
          </p:nvSpPr>
          <p:spPr>
            <a:xfrm>
              <a:off x="10193867" y="4095549"/>
              <a:ext cx="1228876" cy="523220"/>
            </a:xfrm>
            <a:prstGeom prst="rect">
              <a:avLst/>
            </a:prstGeom>
          </p:spPr>
          <p:txBody>
            <a:bodyPr wrap="square">
              <a:spAutoFit/>
            </a:bodyPr>
            <a:lstStyle/>
            <a:p>
              <a:r>
                <a:rPr lang="en-US" sz="2200" dirty="0"/>
                <a:t>0.00003</a:t>
              </a:r>
              <a:r>
                <a:rPr lang="en-US" sz="2800" dirty="0"/>
                <a:t> </a:t>
              </a:r>
            </a:p>
          </p:txBody>
        </p:sp>
      </p:grpSp>
      <p:grpSp>
        <p:nvGrpSpPr>
          <p:cNvPr id="9" name="Group 8">
            <a:extLst>
              <a:ext uri="{FF2B5EF4-FFF2-40B4-BE49-F238E27FC236}">
                <a16:creationId xmlns:a16="http://schemas.microsoft.com/office/drawing/2014/main" id="{AA0F0B9C-75F3-BF4D-8240-8B7797573434}"/>
              </a:ext>
            </a:extLst>
          </p:cNvPr>
          <p:cNvGrpSpPr/>
          <p:nvPr/>
        </p:nvGrpSpPr>
        <p:grpSpPr>
          <a:xfrm>
            <a:off x="5838900" y="3981047"/>
            <a:ext cx="832834" cy="806781"/>
            <a:chOff x="8937700" y="3994913"/>
            <a:chExt cx="832834" cy="806781"/>
          </a:xfrm>
        </p:grpSpPr>
        <p:cxnSp>
          <p:nvCxnSpPr>
            <p:cNvPr id="10" name="Straight Arrow Connector 9">
              <a:extLst>
                <a:ext uri="{FF2B5EF4-FFF2-40B4-BE49-F238E27FC236}">
                  <a16:creationId xmlns:a16="http://schemas.microsoft.com/office/drawing/2014/main" id="{17B462EB-26E7-EB48-8ADD-3D0F90550CDE}"/>
                </a:ext>
              </a:extLst>
            </p:cNvPr>
            <p:cNvCxnSpPr>
              <a:cxnSpLocks/>
            </p:cNvCxnSpPr>
            <p:nvPr/>
          </p:nvCxnSpPr>
          <p:spPr>
            <a:xfrm>
              <a:off x="9457266" y="4471785"/>
              <a:ext cx="313268" cy="32990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D985F9F-EB76-3B49-98CC-AA2B45438C10}"/>
                </a:ext>
              </a:extLst>
            </p:cNvPr>
            <p:cNvSpPr/>
            <p:nvPr/>
          </p:nvSpPr>
          <p:spPr>
            <a:xfrm>
              <a:off x="8937700" y="3994913"/>
              <a:ext cx="815900" cy="523220"/>
            </a:xfrm>
            <a:prstGeom prst="rect">
              <a:avLst/>
            </a:prstGeom>
          </p:spPr>
          <p:txBody>
            <a:bodyPr wrap="square">
              <a:spAutoFit/>
            </a:bodyPr>
            <a:lstStyle/>
            <a:p>
              <a:r>
                <a:rPr lang="en-US" sz="2200" dirty="0"/>
                <a:t>0.80</a:t>
              </a:r>
              <a:r>
                <a:rPr lang="en-US" sz="2800" dirty="0"/>
                <a:t> </a:t>
              </a:r>
            </a:p>
          </p:txBody>
        </p:sp>
      </p:grpSp>
      <p:grpSp>
        <p:nvGrpSpPr>
          <p:cNvPr id="13" name="Group 12">
            <a:extLst>
              <a:ext uri="{FF2B5EF4-FFF2-40B4-BE49-F238E27FC236}">
                <a16:creationId xmlns:a16="http://schemas.microsoft.com/office/drawing/2014/main" id="{0A2C3E3D-9821-BE4D-AAF6-651CF1BA3B97}"/>
              </a:ext>
            </a:extLst>
          </p:cNvPr>
          <p:cNvGrpSpPr/>
          <p:nvPr/>
        </p:nvGrpSpPr>
        <p:grpSpPr>
          <a:xfrm>
            <a:off x="6560116" y="5705736"/>
            <a:ext cx="842852" cy="621166"/>
            <a:chOff x="10474816" y="3985420"/>
            <a:chExt cx="842852" cy="621166"/>
          </a:xfrm>
        </p:grpSpPr>
        <p:cxnSp>
          <p:nvCxnSpPr>
            <p:cNvPr id="15" name="Straight Arrow Connector 14">
              <a:extLst>
                <a:ext uri="{FF2B5EF4-FFF2-40B4-BE49-F238E27FC236}">
                  <a16:creationId xmlns:a16="http://schemas.microsoft.com/office/drawing/2014/main" id="{2C082ADC-7234-804F-90AB-4A14D4D38A8D}"/>
                </a:ext>
              </a:extLst>
            </p:cNvPr>
            <p:cNvCxnSpPr>
              <a:cxnSpLocks/>
            </p:cNvCxnSpPr>
            <p:nvPr/>
          </p:nvCxnSpPr>
          <p:spPr>
            <a:xfrm flipV="1">
              <a:off x="11060568" y="3985420"/>
              <a:ext cx="257100" cy="245894"/>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E580280-E753-2B4D-AF37-9C0F63BA3D50}"/>
                </a:ext>
              </a:extLst>
            </p:cNvPr>
            <p:cNvSpPr/>
            <p:nvPr/>
          </p:nvSpPr>
          <p:spPr>
            <a:xfrm>
              <a:off x="10474816" y="4083366"/>
              <a:ext cx="815900" cy="523220"/>
            </a:xfrm>
            <a:prstGeom prst="rect">
              <a:avLst/>
            </a:prstGeom>
          </p:spPr>
          <p:txBody>
            <a:bodyPr wrap="square">
              <a:spAutoFit/>
            </a:bodyPr>
            <a:lstStyle/>
            <a:p>
              <a:r>
                <a:rPr lang="en-US" sz="2200" dirty="0"/>
                <a:t>0.01</a:t>
              </a:r>
              <a:r>
                <a:rPr lang="en-US" sz="2800" dirty="0"/>
                <a:t> </a:t>
              </a:r>
            </a:p>
          </p:txBody>
        </p:sp>
      </p:grpSp>
      <p:grpSp>
        <p:nvGrpSpPr>
          <p:cNvPr id="21" name="Group 20">
            <a:extLst>
              <a:ext uri="{FF2B5EF4-FFF2-40B4-BE49-F238E27FC236}">
                <a16:creationId xmlns:a16="http://schemas.microsoft.com/office/drawing/2014/main" id="{1634B208-6561-6945-9462-A8AF7315F9AC}"/>
              </a:ext>
            </a:extLst>
          </p:cNvPr>
          <p:cNvGrpSpPr/>
          <p:nvPr/>
        </p:nvGrpSpPr>
        <p:grpSpPr>
          <a:xfrm>
            <a:off x="9601198" y="5705002"/>
            <a:ext cx="1476302" cy="816196"/>
            <a:chOff x="9909099" y="3802573"/>
            <a:chExt cx="1476302" cy="816196"/>
          </a:xfrm>
        </p:grpSpPr>
        <p:cxnSp>
          <p:nvCxnSpPr>
            <p:cNvPr id="22" name="Straight Arrow Connector 21">
              <a:extLst>
                <a:ext uri="{FF2B5EF4-FFF2-40B4-BE49-F238E27FC236}">
                  <a16:creationId xmlns:a16="http://schemas.microsoft.com/office/drawing/2014/main" id="{B8C6B9F6-ECD0-6240-AE54-D3C4E53AC06C}"/>
                </a:ext>
              </a:extLst>
            </p:cNvPr>
            <p:cNvCxnSpPr>
              <a:cxnSpLocks/>
            </p:cNvCxnSpPr>
            <p:nvPr/>
          </p:nvCxnSpPr>
          <p:spPr>
            <a:xfrm flipH="1" flipV="1">
              <a:off x="9942969" y="3802573"/>
              <a:ext cx="250898" cy="29297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A650022-E75D-E14B-A51E-90D0DD10FBE3}"/>
                </a:ext>
              </a:extLst>
            </p:cNvPr>
            <p:cNvSpPr/>
            <p:nvPr/>
          </p:nvSpPr>
          <p:spPr>
            <a:xfrm>
              <a:off x="9909099" y="4095549"/>
              <a:ext cx="1476302" cy="523220"/>
            </a:xfrm>
            <a:prstGeom prst="rect">
              <a:avLst/>
            </a:prstGeom>
          </p:spPr>
          <p:txBody>
            <a:bodyPr wrap="square">
              <a:spAutoFit/>
            </a:bodyPr>
            <a:lstStyle/>
            <a:p>
              <a:r>
                <a:rPr lang="en-US" sz="2200" dirty="0"/>
                <a:t>1 - 0.00003</a:t>
              </a:r>
              <a:r>
                <a:rPr lang="en-US" sz="2800" dirty="0"/>
                <a:t> </a:t>
              </a:r>
            </a:p>
          </p:txBody>
        </p:sp>
      </p:grpSp>
    </p:spTree>
    <p:extLst>
      <p:ext uri="{BB962C8B-B14F-4D97-AF65-F5344CB8AC3E}">
        <p14:creationId xmlns:p14="http://schemas.microsoft.com/office/powerpoint/2010/main" val="8375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u="sng" dirty="0">
                <a:solidFill>
                  <a:schemeClr val="accent4">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a:t>
            </a:r>
            <a:r>
              <a:rPr lang="en-US" sz="2800" dirty="0">
                <a:solidFill>
                  <a:schemeClr val="accent4">
                    <a:lumMod val="60000"/>
                    <a:lumOff val="40000"/>
                  </a:schemeClr>
                </a:solidFill>
              </a:rPr>
              <a:t> </a:t>
            </a:r>
            <a:r>
              <a:rPr lang="en-US" sz="2800" dirty="0">
                <a:solidFill>
                  <a:schemeClr val="bg2">
                    <a:lumMod val="60000"/>
                    <a:lumOff val="40000"/>
                  </a:schemeClr>
                </a:solidFill>
              </a:rPr>
              <a:t>If a person from the US first tests positive during a yearly TB screening, what is the probability that he/she actually has tuberculous?</a:t>
            </a:r>
          </a:p>
        </p:txBody>
      </p:sp>
      <p:sp>
        <p:nvSpPr>
          <p:cNvPr id="14" name="Rectangle 13">
            <a:extLst>
              <a:ext uri="{FF2B5EF4-FFF2-40B4-BE49-F238E27FC236}">
                <a16:creationId xmlns:a16="http://schemas.microsoft.com/office/drawing/2014/main" id="{DA4F3ECC-2785-0A42-8A44-B629E963AEFF}"/>
              </a:ext>
            </a:extLst>
          </p:cNvPr>
          <p:cNvSpPr/>
          <p:nvPr/>
        </p:nvSpPr>
        <p:spPr>
          <a:xfrm>
            <a:off x="1771798" y="4750895"/>
            <a:ext cx="2800202" cy="523220"/>
          </a:xfrm>
          <a:prstGeom prst="rect">
            <a:avLst/>
          </a:prstGeom>
        </p:spPr>
        <p:txBody>
          <a:bodyPr wrap="square">
            <a:spAutoFit/>
          </a:bodyPr>
          <a:lstStyle/>
          <a:p>
            <a:r>
              <a:rPr lang="en-US" sz="2800" dirty="0"/>
              <a:t>P( </a:t>
            </a:r>
            <a:r>
              <a:rPr lang="en-US" sz="2800" dirty="0">
                <a:solidFill>
                  <a:schemeClr val="accent4">
                    <a:lumMod val="60000"/>
                    <a:lumOff val="40000"/>
                  </a:schemeClr>
                </a:solidFill>
              </a:rPr>
              <a:t>test positive </a:t>
            </a:r>
            <a:r>
              <a:rPr lang="en-US" sz="2800" dirty="0"/>
              <a:t>) </a:t>
            </a:r>
          </a:p>
        </p:txBody>
      </p:sp>
      <p:sp>
        <p:nvSpPr>
          <p:cNvPr id="6" name="Rectangle 5">
            <a:extLst>
              <a:ext uri="{FF2B5EF4-FFF2-40B4-BE49-F238E27FC236}">
                <a16:creationId xmlns:a16="http://schemas.microsoft.com/office/drawing/2014/main" id="{E000320E-0D95-EC46-AE81-1C7DAC19155D}"/>
              </a:ext>
            </a:extLst>
          </p:cNvPr>
          <p:cNvSpPr/>
          <p:nvPr/>
        </p:nvSpPr>
        <p:spPr>
          <a:xfrm>
            <a:off x="4221770" y="4750895"/>
            <a:ext cx="6954230" cy="954107"/>
          </a:xfrm>
          <a:prstGeom prst="rect">
            <a:avLst/>
          </a:prstGeom>
        </p:spPr>
        <p:txBody>
          <a:bodyPr wrap="square">
            <a:spAutoFit/>
          </a:bodyPr>
          <a:lstStyle/>
          <a:p>
            <a:r>
              <a:rPr lang="en-US" sz="2800" dirty="0"/>
              <a:t>= 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 P( </a:t>
            </a:r>
            <a:r>
              <a:rPr lang="en-US" sz="2800" dirty="0">
                <a:solidFill>
                  <a:schemeClr val="accent1">
                    <a:lumMod val="60000"/>
                    <a:lumOff val="40000"/>
                  </a:schemeClr>
                </a:solidFill>
              </a:rPr>
              <a:t>has TB </a:t>
            </a:r>
            <a:r>
              <a:rPr lang="en-US" sz="2800" dirty="0"/>
              <a:t>)</a:t>
            </a:r>
          </a:p>
          <a:p>
            <a:r>
              <a:rPr lang="en-US" sz="2800" dirty="0"/>
              <a:t>	+ P( </a:t>
            </a:r>
            <a:r>
              <a:rPr lang="en-US" sz="2800" dirty="0">
                <a:solidFill>
                  <a:schemeClr val="accent4">
                    <a:lumMod val="60000"/>
                    <a:lumOff val="40000"/>
                  </a:schemeClr>
                </a:solidFill>
              </a:rPr>
              <a:t>test positive </a:t>
            </a:r>
            <a:r>
              <a:rPr lang="en-US" sz="2800" dirty="0"/>
              <a:t>| </a:t>
            </a:r>
            <a:r>
              <a:rPr lang="en-US" sz="2800" dirty="0">
                <a:solidFill>
                  <a:schemeClr val="bg2"/>
                </a:solidFill>
              </a:rPr>
              <a:t>no TB </a:t>
            </a:r>
            <a:r>
              <a:rPr lang="en-US" sz="2800" dirty="0"/>
              <a:t>) P( </a:t>
            </a:r>
            <a:r>
              <a:rPr lang="en-US" sz="2800" dirty="0">
                <a:solidFill>
                  <a:schemeClr val="bg2"/>
                </a:solidFill>
              </a:rPr>
              <a:t>no TB </a:t>
            </a:r>
            <a:r>
              <a:rPr lang="en-US" sz="2800" dirty="0"/>
              <a:t>)</a:t>
            </a:r>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39DAA016-5490-5F40-868D-E3F19352ACD4}"/>
                  </a:ext>
                </a:extLst>
              </p:cNvPr>
              <p:cNvSpPr/>
              <p:nvPr/>
            </p:nvSpPr>
            <p:spPr>
              <a:xfrm>
                <a:off x="4221770" y="5705002"/>
                <a:ext cx="6954230" cy="523220"/>
              </a:xfrm>
              <a:prstGeom prst="rect">
                <a:avLst/>
              </a:prstGeom>
            </p:spPr>
            <p:txBody>
              <a:bodyPr wrap="square">
                <a:spAutoFit/>
              </a:bodyPr>
              <a:lstStyle/>
              <a:p>
                <a:r>
                  <a:rPr lang="en-US" sz="2800" dirty="0"/>
                  <a:t>= 0.80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0.00003 + 0.01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(1 – 0.00003)</a:t>
                </a:r>
              </a:p>
            </p:txBody>
          </p:sp>
        </mc:Choice>
        <mc:Fallback>
          <p:sp>
            <p:nvSpPr>
              <p:cNvPr id="17" name="Rectangle 16">
                <a:extLst>
                  <a:ext uri="{FF2B5EF4-FFF2-40B4-BE49-F238E27FC236}">
                    <a16:creationId xmlns:a16="http://schemas.microsoft.com/office/drawing/2014/main" id="{39DAA016-5490-5F40-868D-E3F19352ACD4}"/>
                  </a:ext>
                </a:extLst>
              </p:cNvPr>
              <p:cNvSpPr>
                <a:spLocks noRot="1" noChangeAspect="1" noMove="1" noResize="1" noEditPoints="1" noAdjustHandles="1" noChangeArrowheads="1" noChangeShapeType="1" noTextEdit="1"/>
              </p:cNvSpPr>
              <p:nvPr/>
            </p:nvSpPr>
            <p:spPr>
              <a:xfrm>
                <a:off x="4221770" y="5705002"/>
                <a:ext cx="6954230" cy="523220"/>
              </a:xfrm>
              <a:prstGeom prst="rect">
                <a:avLst/>
              </a:prstGeom>
              <a:blipFill>
                <a:blip r:embed="rId3"/>
                <a:stretch>
                  <a:fillRect l="-1639" t="-9524"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1EF28369-127A-8644-9003-33CDFA9A61C4}"/>
                  </a:ext>
                </a:extLst>
              </p:cNvPr>
              <p:cNvSpPr/>
              <p:nvPr/>
            </p:nvSpPr>
            <p:spPr>
              <a:xfrm>
                <a:off x="4221770" y="6228222"/>
                <a:ext cx="6954230" cy="523220"/>
              </a:xfrm>
              <a:prstGeom prst="rect">
                <a:avLst/>
              </a:prstGeom>
            </p:spPr>
            <p:txBody>
              <a:bodyPr wrap="square">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0.01002</a:t>
                </a:r>
              </a:p>
            </p:txBody>
          </p:sp>
        </mc:Choice>
        <mc:Fallback>
          <p:sp>
            <p:nvSpPr>
              <p:cNvPr id="18" name="Rectangle 17">
                <a:extLst>
                  <a:ext uri="{FF2B5EF4-FFF2-40B4-BE49-F238E27FC236}">
                    <a16:creationId xmlns:a16="http://schemas.microsoft.com/office/drawing/2014/main" id="{1EF28369-127A-8644-9003-33CDFA9A61C4}"/>
                  </a:ext>
                </a:extLst>
              </p:cNvPr>
              <p:cNvSpPr>
                <a:spLocks noRot="1" noChangeAspect="1" noMove="1" noResize="1" noEditPoints="1" noAdjustHandles="1" noChangeArrowheads="1" noChangeShapeType="1" noTextEdit="1"/>
              </p:cNvSpPr>
              <p:nvPr/>
            </p:nvSpPr>
            <p:spPr>
              <a:xfrm>
                <a:off x="4221770" y="6228222"/>
                <a:ext cx="6954230" cy="523220"/>
              </a:xfrm>
              <a:prstGeom prst="rect">
                <a:avLst/>
              </a:prstGeom>
              <a:blipFill>
                <a:blip r:embed="rId4"/>
                <a:stretch>
                  <a:fillRect t="-9302" b="-30233"/>
                </a:stretch>
              </a:blipFill>
            </p:spPr>
            <p:txBody>
              <a:bodyPr/>
              <a:lstStyle/>
              <a:p>
                <a:r>
                  <a:rPr lang="en-US">
                    <a:noFill/>
                  </a:rPr>
                  <a:t> </a:t>
                </a:r>
              </a:p>
            </p:txBody>
          </p:sp>
        </mc:Fallback>
      </mc:AlternateContent>
    </p:spTree>
    <p:extLst>
      <p:ext uri="{BB962C8B-B14F-4D97-AF65-F5344CB8AC3E}">
        <p14:creationId xmlns:p14="http://schemas.microsoft.com/office/powerpoint/2010/main" val="375568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1231263"/>
            <a:ext cx="8648404" cy="3108543"/>
          </a:xfrm>
          <a:prstGeom prst="rect">
            <a:avLst/>
          </a:prstGeom>
        </p:spPr>
        <p:txBody>
          <a:bodyPr wrap="square">
            <a:spAutoFit/>
          </a:bodyPr>
          <a:lstStyle/>
          <a:p>
            <a:r>
              <a:rPr lang="en-US" sz="2800" dirty="0">
                <a:solidFill>
                  <a:schemeClr val="bg2">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 </a:t>
            </a:r>
            <a:r>
              <a:rPr lang="en-US" sz="2800" u="sng" dirty="0"/>
              <a:t>If a person from the US first tests positive during a yearly TB screening, what is the probability that he/she actually has tuberculous?</a:t>
            </a:r>
          </a:p>
        </p:txBody>
      </p:sp>
      <p:grpSp>
        <p:nvGrpSpPr>
          <p:cNvPr id="5" name="Group 4">
            <a:extLst>
              <a:ext uri="{FF2B5EF4-FFF2-40B4-BE49-F238E27FC236}">
                <a16:creationId xmlns:a16="http://schemas.microsoft.com/office/drawing/2014/main" id="{C603D667-C1D4-7343-B390-F0C12BFF4035}"/>
              </a:ext>
            </a:extLst>
          </p:cNvPr>
          <p:cNvGrpSpPr/>
          <p:nvPr/>
        </p:nvGrpSpPr>
        <p:grpSpPr>
          <a:xfrm>
            <a:off x="1585592" y="4339806"/>
            <a:ext cx="9494948" cy="956222"/>
            <a:chOff x="2136646" y="3368271"/>
            <a:chExt cx="9494948" cy="956222"/>
          </a:xfrm>
        </p:grpSpPr>
        <p:sp>
          <p:nvSpPr>
            <p:cNvPr id="6" name="Rectangle 5">
              <a:extLst>
                <a:ext uri="{FF2B5EF4-FFF2-40B4-BE49-F238E27FC236}">
                  <a16:creationId xmlns:a16="http://schemas.microsoft.com/office/drawing/2014/main" id="{BE658B3C-5986-8D46-BFB2-CDFC8FFF4D4B}"/>
                </a:ext>
              </a:extLst>
            </p:cNvPr>
            <p:cNvSpPr/>
            <p:nvPr/>
          </p:nvSpPr>
          <p:spPr>
            <a:xfrm>
              <a:off x="2136646" y="3604730"/>
              <a:ext cx="3468125" cy="430887"/>
            </a:xfrm>
            <a:prstGeom prst="rect">
              <a:avLst/>
            </a:prstGeom>
          </p:spPr>
          <p:txBody>
            <a:bodyPr wrap="square">
              <a:spAutoFit/>
            </a:bodyPr>
            <a:lstStyle/>
            <a:p>
              <a:pPr algn="ctr"/>
              <a:r>
                <a:rPr lang="en-US" sz="2200" dirty="0"/>
                <a:t>P( </a:t>
              </a:r>
              <a:r>
                <a:rPr lang="en-US" sz="2200" dirty="0">
                  <a:solidFill>
                    <a:schemeClr val="accent1">
                      <a:lumMod val="60000"/>
                      <a:lumOff val="40000"/>
                    </a:schemeClr>
                  </a:solidFill>
                </a:rPr>
                <a:t>has TB </a:t>
              </a:r>
              <a:r>
                <a:rPr lang="en-US" sz="2200" dirty="0"/>
                <a:t>| </a:t>
              </a:r>
              <a:r>
                <a:rPr lang="en-US" sz="2200" dirty="0">
                  <a:solidFill>
                    <a:schemeClr val="accent4">
                      <a:lumMod val="60000"/>
                      <a:lumOff val="40000"/>
                    </a:schemeClr>
                  </a:solidFill>
                </a:rPr>
                <a:t>test positive </a:t>
              </a:r>
              <a:r>
                <a:rPr lang="en-US" sz="2200" dirty="0"/>
                <a:t>)</a:t>
              </a:r>
            </a:p>
          </p:txBody>
        </p:sp>
        <p:sp>
          <p:nvSpPr>
            <p:cNvPr id="7" name="Rectangle 6">
              <a:extLst>
                <a:ext uri="{FF2B5EF4-FFF2-40B4-BE49-F238E27FC236}">
                  <a16:creationId xmlns:a16="http://schemas.microsoft.com/office/drawing/2014/main" id="{06CC5EA0-C166-BE44-9245-5A6582CCC02A}"/>
                </a:ext>
              </a:extLst>
            </p:cNvPr>
            <p:cNvSpPr/>
            <p:nvPr/>
          </p:nvSpPr>
          <p:spPr>
            <a:xfrm>
              <a:off x="5043291" y="3369026"/>
              <a:ext cx="4855048" cy="430887"/>
            </a:xfrm>
            <a:prstGeom prst="rect">
              <a:avLst/>
            </a:prstGeom>
          </p:spPr>
          <p:txBody>
            <a:bodyPr wrap="square">
              <a:spAutoFit/>
            </a:bodyPr>
            <a:lstStyle/>
            <a:p>
              <a:pPr algn="ctr"/>
              <a:r>
                <a:rPr lang="en-US" sz="2200" dirty="0"/>
                <a:t>P( </a:t>
              </a:r>
              <a:r>
                <a:rPr lang="en-US" sz="2200" dirty="0">
                  <a:solidFill>
                    <a:schemeClr val="accent4">
                      <a:lumMod val="60000"/>
                      <a:lumOff val="40000"/>
                    </a:schemeClr>
                  </a:solidFill>
                </a:rPr>
                <a:t>test positive</a:t>
              </a:r>
              <a:r>
                <a:rPr lang="en-US" sz="2200" dirty="0"/>
                <a:t> | </a:t>
              </a:r>
              <a:r>
                <a:rPr lang="en-US" sz="2200" dirty="0">
                  <a:solidFill>
                    <a:schemeClr val="accent1">
                      <a:lumMod val="60000"/>
                      <a:lumOff val="40000"/>
                    </a:schemeClr>
                  </a:solidFill>
                </a:rPr>
                <a:t>has TB</a:t>
              </a:r>
              <a:r>
                <a:rPr lang="en-US" sz="2200" dirty="0">
                  <a:solidFill>
                    <a:schemeClr val="accent4">
                      <a:lumMod val="60000"/>
                      <a:lumOff val="40000"/>
                    </a:schemeClr>
                  </a:solidFill>
                </a:rPr>
                <a:t> </a:t>
              </a:r>
              <a:r>
                <a:rPr lang="en-US" sz="2200" dirty="0"/>
                <a:t>)</a:t>
              </a:r>
            </a:p>
          </p:txBody>
        </p:sp>
        <p:sp>
          <p:nvSpPr>
            <p:cNvPr id="8" name="Rectangle 7">
              <a:extLst>
                <a:ext uri="{FF2B5EF4-FFF2-40B4-BE49-F238E27FC236}">
                  <a16:creationId xmlns:a16="http://schemas.microsoft.com/office/drawing/2014/main" id="{982A4D71-1163-3C4F-9FCA-99FC6B1594BB}"/>
                </a:ext>
              </a:extLst>
            </p:cNvPr>
            <p:cNvSpPr/>
            <p:nvPr/>
          </p:nvSpPr>
          <p:spPr>
            <a:xfrm>
              <a:off x="6736621" y="3893606"/>
              <a:ext cx="3263315" cy="430887"/>
            </a:xfrm>
            <a:prstGeom prst="rect">
              <a:avLst/>
            </a:prstGeom>
          </p:spPr>
          <p:txBody>
            <a:bodyPr wrap="square">
              <a:spAutoFit/>
            </a:bodyPr>
            <a:lstStyle/>
            <a:p>
              <a:pPr algn="ctr"/>
              <a:r>
                <a:rPr lang="en-US" sz="2200" dirty="0"/>
                <a:t>P( </a:t>
              </a:r>
              <a:r>
                <a:rPr lang="en-US" sz="2200" dirty="0">
                  <a:solidFill>
                    <a:schemeClr val="accent4">
                      <a:lumMod val="60000"/>
                      <a:lumOff val="40000"/>
                    </a:schemeClr>
                  </a:solidFill>
                </a:rPr>
                <a:t>test positive </a:t>
              </a:r>
              <a:r>
                <a:rPr lang="en-US" sz="2200" dirty="0"/>
                <a:t>)</a:t>
              </a:r>
            </a:p>
          </p:txBody>
        </p:sp>
        <p:sp>
          <p:nvSpPr>
            <p:cNvPr id="9" name="Rectangle 8">
              <a:extLst>
                <a:ext uri="{FF2B5EF4-FFF2-40B4-BE49-F238E27FC236}">
                  <a16:creationId xmlns:a16="http://schemas.microsoft.com/office/drawing/2014/main" id="{A0EB774A-383F-C04F-B88F-7843A7921B04}"/>
                </a:ext>
              </a:extLst>
            </p:cNvPr>
            <p:cNvSpPr/>
            <p:nvPr/>
          </p:nvSpPr>
          <p:spPr>
            <a:xfrm>
              <a:off x="8368279" y="3368271"/>
              <a:ext cx="3263315" cy="430887"/>
            </a:xfrm>
            <a:prstGeom prst="rect">
              <a:avLst/>
            </a:prstGeom>
          </p:spPr>
          <p:txBody>
            <a:bodyPr wrap="square">
              <a:spAutoFit/>
            </a:bodyPr>
            <a:lstStyle/>
            <a:p>
              <a:pPr algn="ctr"/>
              <a:r>
                <a:rPr lang="en-US" sz="2200" dirty="0"/>
                <a:t>P(</a:t>
              </a:r>
              <a:r>
                <a:rPr lang="en-US" sz="2200" dirty="0">
                  <a:solidFill>
                    <a:schemeClr val="accent1">
                      <a:lumMod val="60000"/>
                      <a:lumOff val="40000"/>
                    </a:schemeClr>
                  </a:solidFill>
                </a:rPr>
                <a:t> has TB </a:t>
              </a:r>
              <a:r>
                <a:rPr lang="en-US" sz="2200" dirty="0"/>
                <a:t>)</a:t>
              </a:r>
            </a:p>
          </p:txBody>
        </p:sp>
        <p:cxnSp>
          <p:nvCxnSpPr>
            <p:cNvPr id="10" name="Straight Connector 9">
              <a:extLst>
                <a:ext uri="{FF2B5EF4-FFF2-40B4-BE49-F238E27FC236}">
                  <a16:creationId xmlns:a16="http://schemas.microsoft.com/office/drawing/2014/main" id="{47662270-0909-A741-AEC4-935147245E82}"/>
                </a:ext>
              </a:extLst>
            </p:cNvPr>
            <p:cNvCxnSpPr>
              <a:cxnSpLocks/>
            </p:cNvCxnSpPr>
            <p:nvPr/>
          </p:nvCxnSpPr>
          <p:spPr>
            <a:xfrm>
              <a:off x="5994403" y="3846759"/>
              <a:ext cx="4718046"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ross 10">
              <a:extLst>
                <a:ext uri="{FF2B5EF4-FFF2-40B4-BE49-F238E27FC236}">
                  <a16:creationId xmlns:a16="http://schemas.microsoft.com/office/drawing/2014/main" id="{C6B2A852-D685-EE44-B311-15923E906A09}"/>
                </a:ext>
              </a:extLst>
            </p:cNvPr>
            <p:cNvSpPr/>
            <p:nvPr/>
          </p:nvSpPr>
          <p:spPr>
            <a:xfrm rot="2700000">
              <a:off x="8991604" y="3446555"/>
              <a:ext cx="274320" cy="274320"/>
            </a:xfrm>
            <a:prstGeom prst="plus">
              <a:avLst>
                <a:gd name="adj" fmla="val 4632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1A5C913-B186-DF45-A18C-AE3B7249972F}"/>
                </a:ext>
              </a:extLst>
            </p:cNvPr>
            <p:cNvCxnSpPr>
              <a:cxnSpLocks/>
            </p:cNvCxnSpPr>
            <p:nvPr/>
          </p:nvCxnSpPr>
          <p:spPr>
            <a:xfrm>
              <a:off x="5496558" y="3809717"/>
              <a:ext cx="27432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71D311-642B-5048-B0B9-53C0B626D9E9}"/>
                </a:ext>
              </a:extLst>
            </p:cNvPr>
            <p:cNvCxnSpPr/>
            <p:nvPr/>
          </p:nvCxnSpPr>
          <p:spPr>
            <a:xfrm>
              <a:off x="5496558" y="3928252"/>
              <a:ext cx="27432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F43AB10F-BADA-C540-B8B0-ADE0303E8EF6}"/>
                  </a:ext>
                </a:extLst>
              </p:cNvPr>
              <p:cNvSpPr/>
              <p:nvPr/>
            </p:nvSpPr>
            <p:spPr>
              <a:xfrm>
                <a:off x="4788087" y="5380697"/>
                <a:ext cx="2798046" cy="803682"/>
              </a:xfrm>
              <a:prstGeom prst="rect">
                <a:avLst/>
              </a:prstGeom>
            </p:spPr>
            <p:txBody>
              <a:bodyPr wrap="square">
                <a:spAutoFit/>
              </a:bodyPr>
              <a:lstStyle/>
              <a:p>
                <a:r>
                  <a:rPr lang="en-US" sz="3200" dirty="0"/>
                  <a:t>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0" smtClean="0">
                        <a:latin typeface="Cambria Math" panose="02040503050406030204" pitchFamily="18" charset="0"/>
                        <a:ea typeface="Cambria Math" panose="02040503050406030204" pitchFamily="18" charset="0"/>
                      </a:rPr>
                      <m:t> </m:t>
                    </m:r>
                  </m:oMath>
                </a14:m>
                <a:r>
                  <a:rPr lang="en-US" sz="3200" dirty="0"/>
                  <a:t>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0.80 </m:t>
                        </m:r>
                        <m:r>
                          <a:rPr lang="en-US" sz="3200" b="0" i="1" dirty="0" smtClean="0">
                            <a:latin typeface="Cambria Math" panose="02040503050406030204" pitchFamily="18" charset="0"/>
                            <a:ea typeface="Cambria Math" panose="02040503050406030204" pitchFamily="18" charset="0"/>
                          </a:rPr>
                          <m:t>∙ 0.000</m:t>
                        </m:r>
                        <m:r>
                          <a:rPr lang="en-US" sz="3200" b="0" i="1" dirty="0" smtClean="0">
                            <a:latin typeface="Cambria Math" panose="02040503050406030204" pitchFamily="18" charset="0"/>
                            <a:ea typeface="Cambria Math" panose="02040503050406030204" pitchFamily="18" charset="0"/>
                          </a:rPr>
                          <m:t>0</m:t>
                        </m:r>
                        <m:r>
                          <a:rPr lang="en-US" sz="3200" b="0" i="1" dirty="0" smtClean="0">
                            <a:latin typeface="Cambria Math" panose="02040503050406030204" pitchFamily="18" charset="0"/>
                            <a:ea typeface="Cambria Math" panose="02040503050406030204" pitchFamily="18" charset="0"/>
                          </a:rPr>
                          <m:t>3</m:t>
                        </m:r>
                      </m:num>
                      <m:den>
                        <m:r>
                          <a:rPr lang="en-US" sz="3200" b="0" i="1" dirty="0" smtClean="0">
                            <a:latin typeface="Cambria Math" panose="02040503050406030204" pitchFamily="18" charset="0"/>
                          </a:rPr>
                          <m:t>0.010</m:t>
                        </m:r>
                        <m:r>
                          <a:rPr lang="en-US" sz="3200" b="0" i="1" dirty="0" smtClean="0">
                            <a:latin typeface="Cambria Math" panose="02040503050406030204" pitchFamily="18" charset="0"/>
                          </a:rPr>
                          <m:t>0</m:t>
                        </m:r>
                        <m:r>
                          <a:rPr lang="en-US" sz="3200" b="0" i="1" dirty="0" smtClean="0">
                            <a:latin typeface="Cambria Math" panose="02040503050406030204" pitchFamily="18" charset="0"/>
                          </a:rPr>
                          <m:t>2</m:t>
                        </m:r>
                      </m:den>
                    </m:f>
                  </m:oMath>
                </a14:m>
                <a:endParaRPr lang="en-US" sz="3200" dirty="0"/>
              </a:p>
            </p:txBody>
          </p:sp>
        </mc:Choice>
        <mc:Fallback>
          <p:sp>
            <p:nvSpPr>
              <p:cNvPr id="14" name="Rectangle 13">
                <a:extLst>
                  <a:ext uri="{FF2B5EF4-FFF2-40B4-BE49-F238E27FC236}">
                    <a16:creationId xmlns:a16="http://schemas.microsoft.com/office/drawing/2014/main" id="{F43AB10F-BADA-C540-B8B0-ADE0303E8EF6}"/>
                  </a:ext>
                </a:extLst>
              </p:cNvPr>
              <p:cNvSpPr>
                <a:spLocks noRot="1" noChangeAspect="1" noMove="1" noResize="1" noEditPoints="1" noAdjustHandles="1" noChangeArrowheads="1" noChangeShapeType="1" noTextEdit="1"/>
              </p:cNvSpPr>
              <p:nvPr/>
            </p:nvSpPr>
            <p:spPr>
              <a:xfrm>
                <a:off x="4788087" y="5380697"/>
                <a:ext cx="2798046" cy="803682"/>
              </a:xfrm>
              <a:prstGeom prst="rect">
                <a:avLst/>
              </a:prstGeom>
              <a:blipFill>
                <a:blip r:embed="rId3"/>
                <a:stretch>
                  <a:fillRect t="-1563"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B025F7C-F056-B34D-9022-29D78CB1C74B}"/>
                  </a:ext>
                </a:extLst>
              </p:cNvPr>
              <p:cNvSpPr/>
              <p:nvPr/>
            </p:nvSpPr>
            <p:spPr>
              <a:xfrm>
                <a:off x="7363349" y="5484549"/>
                <a:ext cx="2798046" cy="584775"/>
              </a:xfrm>
              <a:prstGeom prst="rect">
                <a:avLst/>
              </a:prstGeom>
            </p:spPr>
            <p:txBody>
              <a:bodyPr wrap="square">
                <a:spAutoFit/>
              </a:bodyPr>
              <a:lstStyle/>
              <a:p>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t>0.0024</a:t>
                </a:r>
              </a:p>
            </p:txBody>
          </p:sp>
        </mc:Choice>
        <mc:Fallback>
          <p:sp>
            <p:nvSpPr>
              <p:cNvPr id="15" name="Rectangle 14">
                <a:extLst>
                  <a:ext uri="{FF2B5EF4-FFF2-40B4-BE49-F238E27FC236}">
                    <a16:creationId xmlns:a16="http://schemas.microsoft.com/office/drawing/2014/main" id="{FB025F7C-F056-B34D-9022-29D78CB1C74B}"/>
                  </a:ext>
                </a:extLst>
              </p:cNvPr>
              <p:cNvSpPr>
                <a:spLocks noRot="1" noChangeAspect="1" noMove="1" noResize="1" noEditPoints="1" noAdjustHandles="1" noChangeArrowheads="1" noChangeShapeType="1" noTextEdit="1"/>
              </p:cNvSpPr>
              <p:nvPr/>
            </p:nvSpPr>
            <p:spPr>
              <a:xfrm>
                <a:off x="7363349" y="5484549"/>
                <a:ext cx="2798046" cy="584775"/>
              </a:xfrm>
              <a:prstGeom prst="rect">
                <a:avLst/>
              </a:prstGeom>
              <a:blipFill>
                <a:blip r:embed="rId4"/>
                <a:stretch>
                  <a:fillRect t="-15217" b="-3260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2FF49C1-E78A-F246-B449-55935A45C7BE}"/>
              </a:ext>
            </a:extLst>
          </p:cNvPr>
          <p:cNvSpPr txBox="1"/>
          <p:nvPr/>
        </p:nvSpPr>
        <p:spPr>
          <a:xfrm rot="20119270">
            <a:off x="9056133" y="5370606"/>
            <a:ext cx="3022884" cy="694870"/>
          </a:xfrm>
          <a:prstGeom prst="rect">
            <a:avLst/>
          </a:prstGeom>
          <a:solidFill>
            <a:schemeClr val="bg1">
              <a:lumMod val="85000"/>
            </a:schemeClr>
          </a:solidFill>
          <a:ln w="25400">
            <a:solidFill>
              <a:schemeClr val="accent4"/>
            </a:solidFill>
          </a:ln>
        </p:spPr>
        <p:txBody>
          <a:bodyPr vert="horz" wrap="square" lIns="91440" tIns="182880" rIns="91440" bIns="91440" rtlCol="0">
            <a:spAutoFit/>
          </a:bodyPr>
          <a:lstStyle/>
          <a:p>
            <a:pPr marL="12700" marR="5080" algn="ctr">
              <a:lnSpc>
                <a:spcPts val="3200"/>
              </a:lnSpc>
              <a:spcBef>
                <a:spcPts val="240"/>
              </a:spcBef>
            </a:pPr>
            <a:r>
              <a:rPr lang="en-US" sz="3600" b="1" dirty="0">
                <a:solidFill>
                  <a:schemeClr val="accent4"/>
                </a:solidFill>
                <a:cs typeface="Arial"/>
              </a:rPr>
              <a:t>ONLY 0.24%!</a:t>
            </a:r>
          </a:p>
        </p:txBody>
      </p:sp>
    </p:spTree>
    <p:extLst>
      <p:ext uri="{BB962C8B-B14F-4D97-AF65-F5344CB8AC3E}">
        <p14:creationId xmlns:p14="http://schemas.microsoft.com/office/powerpoint/2010/main" val="34252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798" y="360803"/>
            <a:ext cx="8648404" cy="1785104"/>
          </a:xfrm>
          <a:prstGeom prst="rect">
            <a:avLst/>
          </a:prstGeom>
        </p:spPr>
        <p:txBody>
          <a:bodyPr wrap="square">
            <a:spAutoFit/>
          </a:bodyPr>
          <a:lstStyle/>
          <a:p>
            <a:r>
              <a:rPr lang="en-US" sz="2200" dirty="0">
                <a:solidFill>
                  <a:schemeClr val="bg2">
                    <a:lumMod val="60000"/>
                    <a:lumOff val="40000"/>
                  </a:schemeClr>
                </a:solidFill>
              </a:rPr>
              <a:t>The United States sees about 3 new cases of TB per 100,000 people each year.  An estimated 80% of people who have TB will yield a positive skin test.  An additional 1% of people that do not have the disease will also test positive. If a person from the US first tests positive during a yearly TB screening, what is the probability that he/she actually has tuberculous?</a:t>
            </a:r>
          </a:p>
        </p:txBody>
      </p:sp>
      <p:sp>
        <p:nvSpPr>
          <p:cNvPr id="3" name="Oval 2">
            <a:extLst>
              <a:ext uri="{FF2B5EF4-FFF2-40B4-BE49-F238E27FC236}">
                <a16:creationId xmlns:a16="http://schemas.microsoft.com/office/drawing/2014/main" id="{9D0F48B4-9CAF-4C4D-B2C1-7FD2CADCDEFE}"/>
              </a:ext>
            </a:extLst>
          </p:cNvPr>
          <p:cNvSpPr>
            <a:spLocks noChangeAspect="1"/>
          </p:cNvSpPr>
          <p:nvPr/>
        </p:nvSpPr>
        <p:spPr>
          <a:xfrm>
            <a:off x="3886908" y="2382397"/>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E40CB5-7171-324A-9465-6EF4B484A722}"/>
              </a:ext>
            </a:extLst>
          </p:cNvPr>
          <p:cNvSpPr txBox="1"/>
          <p:nvPr/>
        </p:nvSpPr>
        <p:spPr>
          <a:xfrm>
            <a:off x="6253883" y="4236887"/>
            <a:ext cx="1765005" cy="405817"/>
          </a:xfrm>
          <a:prstGeom prst="rect">
            <a:avLst/>
          </a:prstGeom>
        </p:spPr>
        <p:txBody>
          <a:bodyPr vert="horz" wrap="square" lIns="0" tIns="30480" rIns="0" bIns="0" rtlCol="0">
            <a:spAutoFit/>
          </a:bodyPr>
          <a:lstStyle/>
          <a:p>
            <a:pPr marL="12700" marR="5080" algn="l">
              <a:lnSpc>
                <a:spcPts val="3200"/>
              </a:lnSpc>
              <a:spcBef>
                <a:spcPts val="240"/>
              </a:spcBef>
            </a:pPr>
            <a:r>
              <a:rPr lang="en-US" sz="2200" dirty="0">
                <a:cs typeface="Arial"/>
              </a:rPr>
              <a:t>US Population</a:t>
            </a:r>
          </a:p>
        </p:txBody>
      </p:sp>
      <p:sp>
        <p:nvSpPr>
          <p:cNvPr id="6" name="Oval 5">
            <a:extLst>
              <a:ext uri="{FF2B5EF4-FFF2-40B4-BE49-F238E27FC236}">
                <a16:creationId xmlns:a16="http://schemas.microsoft.com/office/drawing/2014/main" id="{8EBD089B-85F3-9846-BE0B-441CB3F0C706}"/>
              </a:ext>
            </a:extLst>
          </p:cNvPr>
          <p:cNvSpPr>
            <a:spLocks noChangeAspect="1"/>
          </p:cNvSpPr>
          <p:nvPr/>
        </p:nvSpPr>
        <p:spPr>
          <a:xfrm>
            <a:off x="4250926" y="4302636"/>
            <a:ext cx="274320" cy="274320"/>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88FBFF-54F7-DE42-AC6B-9E618225C5D5}"/>
              </a:ext>
            </a:extLst>
          </p:cNvPr>
          <p:cNvSpPr>
            <a:spLocks noChangeAspect="1"/>
          </p:cNvSpPr>
          <p:nvPr/>
        </p:nvSpPr>
        <p:spPr>
          <a:xfrm>
            <a:off x="4323354" y="3982596"/>
            <a:ext cx="914400" cy="914400"/>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E55278B-35A5-7846-91FA-9881BBD882DA}"/>
              </a:ext>
            </a:extLst>
          </p:cNvPr>
          <p:cNvSpPr txBox="1"/>
          <p:nvPr/>
        </p:nvSpPr>
        <p:spPr>
          <a:xfrm>
            <a:off x="4414782" y="4183387"/>
            <a:ext cx="731544" cy="393569"/>
          </a:xfrm>
          <a:prstGeom prst="rect">
            <a:avLst/>
          </a:prstGeom>
        </p:spPr>
        <p:txBody>
          <a:bodyPr vert="horz" wrap="square" lIns="0" tIns="30480" rIns="0" bIns="0" rtlCol="0">
            <a:spAutoFit/>
          </a:bodyPr>
          <a:lstStyle/>
          <a:p>
            <a:pPr marL="12700" marR="5080" algn="r">
              <a:lnSpc>
                <a:spcPts val="3200"/>
              </a:lnSpc>
              <a:spcBef>
                <a:spcPts val="240"/>
              </a:spcBef>
            </a:pPr>
            <a:r>
              <a:rPr lang="en-US" dirty="0">
                <a:cs typeface="Arial"/>
              </a:rPr>
              <a:t>B</a:t>
            </a:r>
          </a:p>
        </p:txBody>
      </p:sp>
      <p:sp>
        <p:nvSpPr>
          <p:cNvPr id="9" name="TextBox 8">
            <a:extLst>
              <a:ext uri="{FF2B5EF4-FFF2-40B4-BE49-F238E27FC236}">
                <a16:creationId xmlns:a16="http://schemas.microsoft.com/office/drawing/2014/main" id="{5539814A-ED7E-F149-8C11-3228B69414C9}"/>
              </a:ext>
            </a:extLst>
          </p:cNvPr>
          <p:cNvSpPr txBox="1"/>
          <p:nvPr/>
        </p:nvSpPr>
        <p:spPr>
          <a:xfrm>
            <a:off x="4020358" y="4183386"/>
            <a:ext cx="470528" cy="393569"/>
          </a:xfrm>
          <a:prstGeom prst="rect">
            <a:avLst/>
          </a:prstGeom>
        </p:spPr>
        <p:txBody>
          <a:bodyPr vert="horz" wrap="square" lIns="0" tIns="30480" rIns="0" bIns="0" rtlCol="0">
            <a:spAutoFit/>
          </a:bodyPr>
          <a:lstStyle/>
          <a:p>
            <a:pPr marL="12700" marR="5080">
              <a:lnSpc>
                <a:spcPts val="3200"/>
              </a:lnSpc>
              <a:spcBef>
                <a:spcPts val="240"/>
              </a:spcBef>
            </a:pPr>
            <a:r>
              <a:rPr lang="en-US" dirty="0">
                <a:cs typeface="Arial"/>
              </a:rPr>
              <a:t>A</a:t>
            </a:r>
          </a:p>
        </p:txBody>
      </p:sp>
      <p:cxnSp>
        <p:nvCxnSpPr>
          <p:cNvPr id="13" name="Straight Arrow Connector 12">
            <a:extLst>
              <a:ext uri="{FF2B5EF4-FFF2-40B4-BE49-F238E27FC236}">
                <a16:creationId xmlns:a16="http://schemas.microsoft.com/office/drawing/2014/main" id="{682622D0-EA34-844B-9D9F-77DC8A04E51F}"/>
              </a:ext>
            </a:extLst>
          </p:cNvPr>
          <p:cNvCxnSpPr/>
          <p:nvPr/>
        </p:nvCxnSpPr>
        <p:spPr>
          <a:xfrm flipV="1">
            <a:off x="3217333" y="4441491"/>
            <a:ext cx="1197449" cy="706245"/>
          </a:xfrm>
          <a:prstGeom prst="straightConnector1">
            <a:avLst/>
          </a:prstGeom>
          <a:ln w="381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3CD4E07-140F-B041-93AE-482AE61EBB48}"/>
              </a:ext>
            </a:extLst>
          </p:cNvPr>
          <p:cNvPicPr>
            <a:picLocks noChangeAspect="1"/>
          </p:cNvPicPr>
          <p:nvPr/>
        </p:nvPicPr>
        <p:blipFill>
          <a:blip r:embed="rId3"/>
          <a:stretch>
            <a:fillRect/>
          </a:stretch>
        </p:blipFill>
        <p:spPr>
          <a:xfrm>
            <a:off x="881104" y="4794613"/>
            <a:ext cx="2118006" cy="731520"/>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0032BBB-A1FA-2943-B311-A625EB9C9D56}"/>
                  </a:ext>
                </a:extLst>
              </p:cNvPr>
              <p:cNvSpPr/>
              <p:nvPr/>
            </p:nvSpPr>
            <p:spPr>
              <a:xfrm>
                <a:off x="1940883" y="5690344"/>
                <a:ext cx="2798046" cy="523220"/>
              </a:xfrm>
              <a:prstGeom prst="rect">
                <a:avLst/>
              </a:prstGeom>
            </p:spPr>
            <p:txBody>
              <a:bodyPr wrap="square">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b="0" i="0" smtClean="0">
                        <a:latin typeface="Cambria Math" panose="02040503050406030204" pitchFamily="18" charset="0"/>
                        <a:ea typeface="Cambria Math" panose="02040503050406030204" pitchFamily="18" charset="0"/>
                      </a:rPr>
                      <m:t>0.24</m:t>
                    </m:r>
                  </m:oMath>
                </a14:m>
                <a:r>
                  <a:rPr lang="en-US" sz="2800" dirty="0"/>
                  <a:t>%</a:t>
                </a:r>
              </a:p>
            </p:txBody>
          </p:sp>
        </mc:Choice>
        <mc:Fallback>
          <p:sp>
            <p:nvSpPr>
              <p:cNvPr id="15" name="Rectangle 14">
                <a:extLst>
                  <a:ext uri="{FF2B5EF4-FFF2-40B4-BE49-F238E27FC236}">
                    <a16:creationId xmlns:a16="http://schemas.microsoft.com/office/drawing/2014/main" id="{20032BBB-A1FA-2943-B311-A625EB9C9D56}"/>
                  </a:ext>
                </a:extLst>
              </p:cNvPr>
              <p:cNvSpPr>
                <a:spLocks noRot="1" noChangeAspect="1" noMove="1" noResize="1" noEditPoints="1" noAdjustHandles="1" noChangeArrowheads="1" noChangeShapeType="1" noTextEdit="1"/>
              </p:cNvSpPr>
              <p:nvPr/>
            </p:nvSpPr>
            <p:spPr>
              <a:xfrm>
                <a:off x="1940883" y="5690344"/>
                <a:ext cx="2798046" cy="523220"/>
              </a:xfrm>
              <a:prstGeom prst="rect">
                <a:avLst/>
              </a:prstGeom>
              <a:blipFill>
                <a:blip r:embed="rId4"/>
                <a:stretch>
                  <a:fillRect t="-9524" b="-33333"/>
                </a:stretch>
              </a:blipFill>
            </p:spPr>
            <p:txBody>
              <a:bodyPr/>
              <a:lstStyle/>
              <a:p>
                <a:r>
                  <a:rPr lang="en-US">
                    <a:noFill/>
                  </a:rPr>
                  <a:t> </a:t>
                </a:r>
              </a:p>
            </p:txBody>
          </p:sp>
        </mc:Fallback>
      </mc:AlternateContent>
    </p:spTree>
    <p:extLst>
      <p:ext uri="{BB962C8B-B14F-4D97-AF65-F5344CB8AC3E}">
        <p14:creationId xmlns:p14="http://schemas.microsoft.com/office/powerpoint/2010/main" val="42118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9E01-CA87-6C45-B5F2-235F12192B8F}"/>
              </a:ext>
            </a:extLst>
          </p:cNvPr>
          <p:cNvSpPr>
            <a:spLocks noGrp="1"/>
          </p:cNvSpPr>
          <p:nvPr>
            <p:ph type="ctrTitle"/>
          </p:nvPr>
        </p:nvSpPr>
        <p:spPr/>
        <p:txBody>
          <a:bodyPr/>
          <a:lstStyle/>
          <a:p>
            <a:r>
              <a:rPr lang="en-US" dirty="0"/>
              <a:t>RECAP</a:t>
            </a:r>
          </a:p>
        </p:txBody>
      </p:sp>
      <p:sp>
        <p:nvSpPr>
          <p:cNvPr id="3" name="Subtitle 2">
            <a:extLst>
              <a:ext uri="{FF2B5EF4-FFF2-40B4-BE49-F238E27FC236}">
                <a16:creationId xmlns:a16="http://schemas.microsoft.com/office/drawing/2014/main" id="{3B33FF69-E45D-CA49-A4F5-0C23DC9234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729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D256620-C8D8-B14A-BCC7-D30738C17125}"/>
              </a:ext>
            </a:extLst>
          </p:cNvPr>
          <p:cNvGrpSpPr/>
          <p:nvPr/>
        </p:nvGrpSpPr>
        <p:grpSpPr>
          <a:xfrm>
            <a:off x="2041063" y="4957163"/>
            <a:ext cx="8109874" cy="1456265"/>
            <a:chOff x="223344" y="4944532"/>
            <a:chExt cx="8109874" cy="1456265"/>
          </a:xfrm>
        </p:grpSpPr>
        <p:sp>
          <p:nvSpPr>
            <p:cNvPr id="32" name="Rectangle 31">
              <a:extLst>
                <a:ext uri="{FF2B5EF4-FFF2-40B4-BE49-F238E27FC236}">
                  <a16:creationId xmlns:a16="http://schemas.microsoft.com/office/drawing/2014/main" id="{C1FC29B7-37EA-9141-904C-DDEA8ECDFBCF}"/>
                </a:ext>
              </a:extLst>
            </p:cNvPr>
            <p:cNvSpPr/>
            <p:nvPr/>
          </p:nvSpPr>
          <p:spPr>
            <a:xfrm>
              <a:off x="643467" y="4944532"/>
              <a:ext cx="7689751" cy="1456265"/>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4B71E8-D160-E14E-86ED-BD1B2C64E2BD}"/>
                </a:ext>
              </a:extLst>
            </p:cNvPr>
            <p:cNvSpPr/>
            <p:nvPr/>
          </p:nvSpPr>
          <p:spPr>
            <a:xfrm>
              <a:off x="223344" y="5181463"/>
              <a:ext cx="3263315" cy="954107"/>
            </a:xfrm>
            <a:prstGeom prst="rect">
              <a:avLst/>
            </a:prstGeom>
          </p:spPr>
          <p:txBody>
            <a:bodyPr wrap="square">
              <a:spAutoFit/>
            </a:bodyPr>
            <a:lstStyle/>
            <a:p>
              <a:pPr algn="ctr"/>
              <a:r>
                <a:rPr lang="en-US" sz="2800" b="1" dirty="0">
                  <a:solidFill>
                    <a:schemeClr val="accent4"/>
                  </a:solidFill>
                </a:rPr>
                <a:t>BAYES</a:t>
              </a:r>
            </a:p>
            <a:p>
              <a:pPr algn="ctr"/>
              <a:r>
                <a:rPr lang="en-US" sz="2800" b="1" dirty="0">
                  <a:solidFill>
                    <a:schemeClr val="accent4"/>
                  </a:solidFill>
                </a:rPr>
                <a:t>THEOREM</a:t>
              </a:r>
            </a:p>
          </p:txBody>
        </p:sp>
      </p:grpSp>
      <p:grpSp>
        <p:nvGrpSpPr>
          <p:cNvPr id="3" name="Group 2">
            <a:extLst>
              <a:ext uri="{FF2B5EF4-FFF2-40B4-BE49-F238E27FC236}">
                <a16:creationId xmlns:a16="http://schemas.microsoft.com/office/drawing/2014/main" id="{BA2B7220-C809-F449-A4AF-BE7FE48FE420}"/>
              </a:ext>
            </a:extLst>
          </p:cNvPr>
          <p:cNvGrpSpPr/>
          <p:nvPr/>
        </p:nvGrpSpPr>
        <p:grpSpPr>
          <a:xfrm>
            <a:off x="4717592" y="349170"/>
            <a:ext cx="2756816" cy="2743200"/>
            <a:chOff x="4706969" y="293313"/>
            <a:chExt cx="2756816" cy="2743200"/>
          </a:xfrm>
        </p:grpSpPr>
        <p:sp>
          <p:nvSpPr>
            <p:cNvPr id="6" name="TextBox 5">
              <a:extLst>
                <a:ext uri="{FF2B5EF4-FFF2-40B4-BE49-F238E27FC236}">
                  <a16:creationId xmlns:a16="http://schemas.microsoft.com/office/drawing/2014/main" id="{D1C483B8-3573-A746-A030-D6CDB1615C6F}"/>
                </a:ext>
              </a:extLst>
            </p:cNvPr>
            <p:cNvSpPr txBox="1"/>
            <p:nvPr/>
          </p:nvSpPr>
          <p:spPr>
            <a:xfrm>
              <a:off x="6430973" y="1418493"/>
              <a:ext cx="1032812" cy="396697"/>
            </a:xfrm>
            <a:prstGeom prst="rect">
              <a:avLst/>
            </a:prstGeom>
          </p:spPr>
          <p:txBody>
            <a:bodyPr vert="horz" wrap="square" lIns="0" tIns="30480" rIns="0" bIns="0" rtlCol="0">
              <a:spAutoFit/>
            </a:bodyPr>
            <a:lstStyle/>
            <a:p>
              <a:pPr marL="12700" marR="5080" algn="l">
                <a:lnSpc>
                  <a:spcPts val="3200"/>
                </a:lnSpc>
                <a:spcBef>
                  <a:spcPts val="240"/>
                </a:spcBef>
              </a:pPr>
              <a:r>
                <a:rPr lang="en-US" dirty="0">
                  <a:cs typeface="Arial"/>
                </a:rPr>
                <a:t>Universe</a:t>
              </a:r>
            </a:p>
          </p:txBody>
        </p:sp>
        <p:grpSp>
          <p:nvGrpSpPr>
            <p:cNvPr id="2" name="Group 1">
              <a:extLst>
                <a:ext uri="{FF2B5EF4-FFF2-40B4-BE49-F238E27FC236}">
                  <a16:creationId xmlns:a16="http://schemas.microsoft.com/office/drawing/2014/main" id="{28846CA3-C651-E045-9588-2BA4C1172807}"/>
                </a:ext>
              </a:extLst>
            </p:cNvPr>
            <p:cNvGrpSpPr/>
            <p:nvPr/>
          </p:nvGrpSpPr>
          <p:grpSpPr>
            <a:xfrm>
              <a:off x="4706969" y="293313"/>
              <a:ext cx="2743200" cy="2743200"/>
              <a:chOff x="4706969" y="293313"/>
              <a:chExt cx="2743200" cy="2743200"/>
            </a:xfrm>
          </p:grpSpPr>
          <p:grpSp>
            <p:nvGrpSpPr>
              <p:cNvPr id="8" name="Group 7">
                <a:extLst>
                  <a:ext uri="{FF2B5EF4-FFF2-40B4-BE49-F238E27FC236}">
                    <a16:creationId xmlns:a16="http://schemas.microsoft.com/office/drawing/2014/main" id="{7E17835D-7637-364B-AF59-3881FBCAD71D}"/>
                  </a:ext>
                </a:extLst>
              </p:cNvPr>
              <p:cNvGrpSpPr/>
              <p:nvPr/>
            </p:nvGrpSpPr>
            <p:grpSpPr>
              <a:xfrm>
                <a:off x="4706969" y="293313"/>
                <a:ext cx="2743200" cy="2743200"/>
                <a:chOff x="3947160" y="389398"/>
                <a:chExt cx="4297680" cy="4297515"/>
              </a:xfrm>
            </p:grpSpPr>
            <p:sp>
              <p:nvSpPr>
                <p:cNvPr id="4" name="Oval 3">
                  <a:extLst>
                    <a:ext uri="{FF2B5EF4-FFF2-40B4-BE49-F238E27FC236}">
                      <a16:creationId xmlns:a16="http://schemas.microsoft.com/office/drawing/2014/main" id="{E0EAB068-DD8B-E84D-9E90-A93A3FD49922}"/>
                    </a:ext>
                  </a:extLst>
                </p:cNvPr>
                <p:cNvSpPr/>
                <p:nvPr/>
              </p:nvSpPr>
              <p:spPr>
                <a:xfrm>
                  <a:off x="3947160" y="38939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9B63E8-38B1-2143-92CB-835713D5A35D}"/>
                    </a:ext>
                  </a:extLst>
                </p:cNvPr>
                <p:cNvSpPr/>
                <p:nvPr/>
              </p:nvSpPr>
              <p:spPr>
                <a:xfrm>
                  <a:off x="4288461" y="200085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00085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17149DD5-7450-E948-B5AF-C1F893AFDB95}"/>
                  </a:ext>
                </a:extLst>
              </p:cNvPr>
              <p:cNvSpPr txBox="1"/>
              <p:nvPr/>
            </p:nvSpPr>
            <p:spPr>
              <a:xfrm>
                <a:off x="5370393" y="1421621"/>
                <a:ext cx="648019" cy="393569"/>
              </a:xfrm>
              <a:prstGeom prst="rect">
                <a:avLst/>
              </a:prstGeom>
            </p:spPr>
            <p:txBody>
              <a:bodyPr vert="horz" wrap="square" lIns="0" tIns="30480" rIns="0" bIns="0" rtlCol="0">
                <a:spAutoFit/>
              </a:bodyPr>
              <a:lstStyle/>
              <a:p>
                <a:pPr marL="12700" marR="5080" algn="r">
                  <a:lnSpc>
                    <a:spcPts val="3200"/>
                  </a:lnSpc>
                  <a:spcBef>
                    <a:spcPts val="240"/>
                  </a:spcBef>
                </a:pPr>
                <a:r>
                  <a:rPr lang="en-US" sz="16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961068" y="1421621"/>
                <a:ext cx="731544" cy="393569"/>
              </a:xfrm>
              <a:prstGeom prst="rect">
                <a:avLst/>
              </a:prstGeom>
            </p:spPr>
            <p:txBody>
              <a:bodyPr vert="horz" wrap="square" lIns="0" tIns="30480" rIns="0" bIns="0" rtlCol="0">
                <a:spAutoFit/>
              </a:bodyPr>
              <a:lstStyle/>
              <a:p>
                <a:pPr marL="12700" marR="5080" algn="l">
                  <a:lnSpc>
                    <a:spcPts val="3200"/>
                  </a:lnSpc>
                  <a:spcBef>
                    <a:spcPts val="240"/>
                  </a:spcBef>
                </a:pPr>
                <a:r>
                  <a:rPr lang="en-US" sz="1600" dirty="0">
                    <a:cs typeface="Arial"/>
                  </a:rPr>
                  <a:t>A</a:t>
                </a:r>
              </a:p>
            </p:txBody>
          </p:sp>
        </p:grpSp>
        <p:sp>
          <p:nvSpPr>
            <p:cNvPr id="16" name="TextBox 15">
              <a:extLst>
                <a:ext uri="{FF2B5EF4-FFF2-40B4-BE49-F238E27FC236}">
                  <a16:creationId xmlns:a16="http://schemas.microsoft.com/office/drawing/2014/main" id="{5E04094D-D599-B54A-B043-7F6FAA66A7F1}"/>
                </a:ext>
              </a:extLst>
            </p:cNvPr>
            <p:cNvSpPr txBox="1"/>
            <p:nvPr/>
          </p:nvSpPr>
          <p:spPr>
            <a:xfrm>
              <a:off x="5172519" y="1421621"/>
              <a:ext cx="648019" cy="393569"/>
            </a:xfrm>
            <a:prstGeom prst="rect">
              <a:avLst/>
            </a:prstGeom>
          </p:spPr>
          <p:txBody>
            <a:bodyPr vert="horz" wrap="square" lIns="0" tIns="30480" rIns="0" bIns="0" rtlCol="0">
              <a:spAutoFit/>
            </a:bodyPr>
            <a:lstStyle/>
            <a:p>
              <a:pPr marL="12700" marR="5080" algn="ctr">
                <a:lnSpc>
                  <a:spcPts val="3200"/>
                </a:lnSpc>
                <a:spcBef>
                  <a:spcPts val="240"/>
                </a:spcBef>
              </a:pPr>
              <a:r>
                <a:rPr lang="en-US" sz="1600" dirty="0">
                  <a:cs typeface="Arial"/>
                </a:rPr>
                <a:t>AB</a:t>
              </a:r>
            </a:p>
          </p:txBody>
        </p:sp>
      </p:grpSp>
      <p:grpSp>
        <p:nvGrpSpPr>
          <p:cNvPr id="29" name="Group 28">
            <a:extLst>
              <a:ext uri="{FF2B5EF4-FFF2-40B4-BE49-F238E27FC236}">
                <a16:creationId xmlns:a16="http://schemas.microsoft.com/office/drawing/2014/main" id="{4D91A0CC-81A2-054F-8906-C143085DC91F}"/>
              </a:ext>
            </a:extLst>
          </p:cNvPr>
          <p:cNvGrpSpPr/>
          <p:nvPr/>
        </p:nvGrpSpPr>
        <p:grpSpPr>
          <a:xfrm>
            <a:off x="179404" y="3368272"/>
            <a:ext cx="11833192" cy="1224451"/>
            <a:chOff x="223344" y="3368272"/>
            <a:chExt cx="11833192" cy="1224451"/>
          </a:xfrm>
        </p:grpSpPr>
        <p:sp>
          <p:nvSpPr>
            <p:cNvPr id="9" name="Rectangle 8">
              <a:extLst>
                <a:ext uri="{FF2B5EF4-FFF2-40B4-BE49-F238E27FC236}">
                  <a16:creationId xmlns:a16="http://schemas.microsoft.com/office/drawing/2014/main" id="{87E62D7A-424D-4042-A770-9E2E2D2CAC6C}"/>
                </a:ext>
              </a:extLst>
            </p:cNvPr>
            <p:cNvSpPr/>
            <p:nvPr/>
          </p:nvSpPr>
          <p:spPr>
            <a:xfrm>
              <a:off x="223344" y="3669825"/>
              <a:ext cx="4855048" cy="523220"/>
            </a:xfrm>
            <a:prstGeom prst="rect">
              <a:avLst/>
            </a:prstGeom>
          </p:spPr>
          <p:txBody>
            <a:bodyPr wrap="square">
              <a:spAutoFit/>
            </a:bodyPr>
            <a:lstStyle/>
            <a:p>
              <a:pPr algn="ctr"/>
              <a:r>
                <a:rPr lang="en-US" sz="2800" dirty="0"/>
                <a:t>P( </a:t>
              </a:r>
              <a:r>
                <a:rPr lang="en-US" sz="2800" dirty="0">
                  <a:solidFill>
                    <a:schemeClr val="accent1">
                      <a:lumMod val="60000"/>
                      <a:lumOff val="40000"/>
                    </a:schemeClr>
                  </a:solidFill>
                </a:rPr>
                <a:t>has TB </a:t>
              </a:r>
              <a:r>
                <a:rPr lang="en-US" sz="2800" dirty="0"/>
                <a:t>| </a:t>
              </a:r>
              <a:r>
                <a:rPr lang="en-US" sz="2800" dirty="0">
                  <a:solidFill>
                    <a:schemeClr val="accent4">
                      <a:lumMod val="60000"/>
                      <a:lumOff val="40000"/>
                    </a:schemeClr>
                  </a:solidFill>
                </a:rPr>
                <a:t>test positive </a:t>
              </a:r>
              <a:r>
                <a:rPr lang="en-US" sz="2800" dirty="0"/>
                <a:t>)</a:t>
              </a:r>
            </a:p>
          </p:txBody>
        </p:sp>
        <p:sp>
          <p:nvSpPr>
            <p:cNvPr id="18" name="Rectangle 17">
              <a:extLst>
                <a:ext uri="{FF2B5EF4-FFF2-40B4-BE49-F238E27FC236}">
                  <a16:creationId xmlns:a16="http://schemas.microsoft.com/office/drawing/2014/main" id="{25EB5105-3EFE-4747-BED8-040D8E3EE413}"/>
                </a:ext>
              </a:extLst>
            </p:cNvPr>
            <p:cNvSpPr/>
            <p:nvPr/>
          </p:nvSpPr>
          <p:spPr>
            <a:xfrm>
              <a:off x="5043291" y="3369026"/>
              <a:ext cx="4855048"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a:t>
              </a:r>
              <a:r>
                <a:rPr lang="en-US" sz="2800" dirty="0"/>
                <a:t> | </a:t>
              </a:r>
              <a:r>
                <a:rPr lang="en-US" sz="2800" dirty="0">
                  <a:solidFill>
                    <a:schemeClr val="accent1">
                      <a:lumMod val="60000"/>
                      <a:lumOff val="40000"/>
                    </a:schemeClr>
                  </a:solidFill>
                </a:rPr>
                <a:t>has TB</a:t>
              </a:r>
              <a:r>
                <a:rPr lang="en-US" sz="2800" dirty="0">
                  <a:solidFill>
                    <a:schemeClr val="accent4">
                      <a:lumMod val="60000"/>
                      <a:lumOff val="40000"/>
                    </a:schemeClr>
                  </a:solidFill>
                </a:rPr>
                <a:t> </a:t>
              </a:r>
              <a:r>
                <a:rPr lang="en-US" sz="2800" dirty="0"/>
                <a:t>)</a:t>
              </a:r>
            </a:p>
          </p:txBody>
        </p:sp>
        <p:sp>
          <p:nvSpPr>
            <p:cNvPr id="20" name="Rectangle 19">
              <a:extLst>
                <a:ext uri="{FF2B5EF4-FFF2-40B4-BE49-F238E27FC236}">
                  <a16:creationId xmlns:a16="http://schemas.microsoft.com/office/drawing/2014/main" id="{CA407C7B-2A83-A949-AC99-EEC9412AA3EE}"/>
                </a:ext>
              </a:extLst>
            </p:cNvPr>
            <p:cNvSpPr/>
            <p:nvPr/>
          </p:nvSpPr>
          <p:spPr>
            <a:xfrm>
              <a:off x="6989036" y="4069503"/>
              <a:ext cx="3263315" cy="523220"/>
            </a:xfrm>
            <a:prstGeom prst="rect">
              <a:avLst/>
            </a:prstGeom>
          </p:spPr>
          <p:txBody>
            <a:bodyPr wrap="square">
              <a:spAutoFit/>
            </a:bodyPr>
            <a:lstStyle/>
            <a:p>
              <a:pPr algn="ctr"/>
              <a:r>
                <a:rPr lang="en-US" sz="2800" dirty="0"/>
                <a:t>P( </a:t>
              </a:r>
              <a:r>
                <a:rPr lang="en-US" sz="2800" dirty="0">
                  <a:solidFill>
                    <a:schemeClr val="accent4">
                      <a:lumMod val="60000"/>
                      <a:lumOff val="40000"/>
                    </a:schemeClr>
                  </a:solidFill>
                </a:rPr>
                <a:t>test positive </a:t>
              </a:r>
              <a:r>
                <a:rPr lang="en-US" sz="2800" dirty="0"/>
                <a:t>)</a:t>
              </a:r>
            </a:p>
          </p:txBody>
        </p:sp>
        <p:sp>
          <p:nvSpPr>
            <p:cNvPr id="22" name="Rectangle 21">
              <a:extLst>
                <a:ext uri="{FF2B5EF4-FFF2-40B4-BE49-F238E27FC236}">
                  <a16:creationId xmlns:a16="http://schemas.microsoft.com/office/drawing/2014/main" id="{0BD80E0A-13D2-BA4A-BA79-6F2CBC857F94}"/>
                </a:ext>
              </a:extLst>
            </p:cNvPr>
            <p:cNvSpPr/>
            <p:nvPr/>
          </p:nvSpPr>
          <p:spPr>
            <a:xfrm>
              <a:off x="8793221" y="3368272"/>
              <a:ext cx="3263315" cy="523220"/>
            </a:xfrm>
            <a:prstGeom prst="rect">
              <a:avLst/>
            </a:prstGeom>
          </p:spPr>
          <p:txBody>
            <a:bodyPr wrap="square">
              <a:spAutoFit/>
            </a:bodyPr>
            <a:lstStyle/>
            <a:p>
              <a:pPr algn="ctr"/>
              <a:r>
                <a:rPr lang="en-US" sz="2800" dirty="0"/>
                <a:t>P(</a:t>
              </a:r>
              <a:r>
                <a:rPr lang="en-US" sz="2800" dirty="0">
                  <a:solidFill>
                    <a:schemeClr val="accent1">
                      <a:lumMod val="60000"/>
                      <a:lumOff val="40000"/>
                    </a:schemeClr>
                  </a:solidFill>
                </a:rPr>
                <a:t> has TB </a:t>
              </a:r>
              <a:r>
                <a:rPr lang="en-US" sz="2800" dirty="0"/>
                <a:t>)</a:t>
              </a:r>
            </a:p>
          </p:txBody>
        </p:sp>
        <p:cxnSp>
          <p:nvCxnSpPr>
            <p:cNvPr id="11" name="Straight Connector 10">
              <a:extLst>
                <a:ext uri="{FF2B5EF4-FFF2-40B4-BE49-F238E27FC236}">
                  <a16:creationId xmlns:a16="http://schemas.microsoft.com/office/drawing/2014/main" id="{09D06C2A-902A-3C49-91CA-E3F9D963E4F2}"/>
                </a:ext>
              </a:extLst>
            </p:cNvPr>
            <p:cNvCxnSpPr/>
            <p:nvPr/>
          </p:nvCxnSpPr>
          <p:spPr>
            <a:xfrm>
              <a:off x="5545863" y="3999156"/>
              <a:ext cx="5860852"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ross 23">
              <a:extLst>
                <a:ext uri="{FF2B5EF4-FFF2-40B4-BE49-F238E27FC236}">
                  <a16:creationId xmlns:a16="http://schemas.microsoft.com/office/drawing/2014/main" id="{EB77ABF7-CD33-9C46-A868-739E6E9CBE0F}"/>
                </a:ext>
              </a:extLst>
            </p:cNvPr>
            <p:cNvSpPr/>
            <p:nvPr/>
          </p:nvSpPr>
          <p:spPr>
            <a:xfrm rot="2700000">
              <a:off x="9313337" y="3505200"/>
              <a:ext cx="274320" cy="274320"/>
            </a:xfrm>
            <a:prstGeom prst="plus">
              <a:avLst>
                <a:gd name="adj" fmla="val 4632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0D0D313-9605-0F40-979C-79C231B6419A}"/>
                </a:ext>
              </a:extLst>
            </p:cNvPr>
            <p:cNvCxnSpPr/>
            <p:nvPr/>
          </p:nvCxnSpPr>
          <p:spPr>
            <a:xfrm>
              <a:off x="4831744" y="3928248"/>
              <a:ext cx="36576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749C7A-8752-F047-98E1-D9E37558FBC5}"/>
                </a:ext>
              </a:extLst>
            </p:cNvPr>
            <p:cNvCxnSpPr/>
            <p:nvPr/>
          </p:nvCxnSpPr>
          <p:spPr>
            <a:xfrm>
              <a:off x="4831744" y="4046783"/>
              <a:ext cx="36576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5FDC3886-7A7F-E64C-A807-2B01B5E826FE}"/>
              </a:ext>
            </a:extLst>
          </p:cNvPr>
          <p:cNvPicPr>
            <a:picLocks noChangeAspect="1"/>
          </p:cNvPicPr>
          <p:nvPr/>
        </p:nvPicPr>
        <p:blipFill>
          <a:blip r:embed="rId3"/>
          <a:stretch>
            <a:fillRect/>
          </a:stretch>
        </p:blipFill>
        <p:spPr>
          <a:xfrm>
            <a:off x="5093029" y="5251956"/>
            <a:ext cx="4572000" cy="900546"/>
          </a:xfrm>
          <a:prstGeom prst="rect">
            <a:avLst/>
          </a:prstGeom>
        </p:spPr>
      </p:pic>
    </p:spTree>
    <p:extLst>
      <p:ext uri="{BB962C8B-B14F-4D97-AF65-F5344CB8AC3E}">
        <p14:creationId xmlns:p14="http://schemas.microsoft.com/office/powerpoint/2010/main" val="233098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2B7220-C809-F449-A4AF-BE7FE48FE420}"/>
              </a:ext>
            </a:extLst>
          </p:cNvPr>
          <p:cNvGrpSpPr/>
          <p:nvPr/>
        </p:nvGrpSpPr>
        <p:grpSpPr>
          <a:xfrm>
            <a:off x="575146" y="443383"/>
            <a:ext cx="2756816" cy="2743200"/>
            <a:chOff x="4706969" y="293313"/>
            <a:chExt cx="2756816" cy="2743200"/>
          </a:xfrm>
        </p:grpSpPr>
        <p:sp>
          <p:nvSpPr>
            <p:cNvPr id="6" name="TextBox 5">
              <a:extLst>
                <a:ext uri="{FF2B5EF4-FFF2-40B4-BE49-F238E27FC236}">
                  <a16:creationId xmlns:a16="http://schemas.microsoft.com/office/drawing/2014/main" id="{D1C483B8-3573-A746-A030-D6CDB1615C6F}"/>
                </a:ext>
              </a:extLst>
            </p:cNvPr>
            <p:cNvSpPr txBox="1"/>
            <p:nvPr/>
          </p:nvSpPr>
          <p:spPr>
            <a:xfrm>
              <a:off x="6430973" y="1418493"/>
              <a:ext cx="1032812" cy="396697"/>
            </a:xfrm>
            <a:prstGeom prst="rect">
              <a:avLst/>
            </a:prstGeom>
          </p:spPr>
          <p:txBody>
            <a:bodyPr vert="horz" wrap="square" lIns="0" tIns="30480" rIns="0" bIns="0" rtlCol="0">
              <a:spAutoFit/>
            </a:bodyPr>
            <a:lstStyle/>
            <a:p>
              <a:pPr marL="12700" marR="5080" algn="l">
                <a:lnSpc>
                  <a:spcPts val="3200"/>
                </a:lnSpc>
                <a:spcBef>
                  <a:spcPts val="240"/>
                </a:spcBef>
              </a:pPr>
              <a:r>
                <a:rPr lang="en-US" dirty="0">
                  <a:cs typeface="Arial"/>
                </a:rPr>
                <a:t>Universe</a:t>
              </a:r>
            </a:p>
          </p:txBody>
        </p:sp>
        <p:grpSp>
          <p:nvGrpSpPr>
            <p:cNvPr id="2" name="Group 1">
              <a:extLst>
                <a:ext uri="{FF2B5EF4-FFF2-40B4-BE49-F238E27FC236}">
                  <a16:creationId xmlns:a16="http://schemas.microsoft.com/office/drawing/2014/main" id="{28846CA3-C651-E045-9588-2BA4C1172807}"/>
                </a:ext>
              </a:extLst>
            </p:cNvPr>
            <p:cNvGrpSpPr/>
            <p:nvPr/>
          </p:nvGrpSpPr>
          <p:grpSpPr>
            <a:xfrm>
              <a:off x="4706969" y="293313"/>
              <a:ext cx="2743200" cy="2743200"/>
              <a:chOff x="4706969" y="293313"/>
              <a:chExt cx="2743200" cy="2743200"/>
            </a:xfrm>
          </p:grpSpPr>
          <p:grpSp>
            <p:nvGrpSpPr>
              <p:cNvPr id="8" name="Group 7">
                <a:extLst>
                  <a:ext uri="{FF2B5EF4-FFF2-40B4-BE49-F238E27FC236}">
                    <a16:creationId xmlns:a16="http://schemas.microsoft.com/office/drawing/2014/main" id="{7E17835D-7637-364B-AF59-3881FBCAD71D}"/>
                  </a:ext>
                </a:extLst>
              </p:cNvPr>
              <p:cNvGrpSpPr/>
              <p:nvPr/>
            </p:nvGrpSpPr>
            <p:grpSpPr>
              <a:xfrm>
                <a:off x="4706969" y="293313"/>
                <a:ext cx="2743200" cy="2743200"/>
                <a:chOff x="3947160" y="389398"/>
                <a:chExt cx="4297680" cy="4297515"/>
              </a:xfrm>
            </p:grpSpPr>
            <p:sp>
              <p:nvSpPr>
                <p:cNvPr id="4" name="Oval 3">
                  <a:extLst>
                    <a:ext uri="{FF2B5EF4-FFF2-40B4-BE49-F238E27FC236}">
                      <a16:creationId xmlns:a16="http://schemas.microsoft.com/office/drawing/2014/main" id="{E0EAB068-DD8B-E84D-9E90-A93A3FD49922}"/>
                    </a:ext>
                  </a:extLst>
                </p:cNvPr>
                <p:cNvSpPr/>
                <p:nvPr/>
              </p:nvSpPr>
              <p:spPr>
                <a:xfrm>
                  <a:off x="3947160" y="389398"/>
                  <a:ext cx="4297680" cy="4297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9B63E8-38B1-2143-92CB-835713D5A35D}"/>
                    </a:ext>
                  </a:extLst>
                </p:cNvPr>
                <p:cNvSpPr/>
                <p:nvPr/>
              </p:nvSpPr>
              <p:spPr>
                <a:xfrm>
                  <a:off x="4288461" y="2000850"/>
                  <a:ext cx="1092431" cy="1109133"/>
                </a:xfrm>
                <a:prstGeom prst="ellipse">
                  <a:avLst/>
                </a:prstGeom>
                <a:solidFill>
                  <a:schemeClr val="accent1">
                    <a:lumMod val="60000"/>
                    <a:lumOff val="40000"/>
                    <a:alpha val="9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85C5A0-43DC-B34A-8C65-D5DDCCBD376D}"/>
                    </a:ext>
                  </a:extLst>
                </p:cNvPr>
                <p:cNvSpPr/>
                <p:nvPr/>
              </p:nvSpPr>
              <p:spPr>
                <a:xfrm>
                  <a:off x="5007854" y="2000850"/>
                  <a:ext cx="1092431" cy="1109133"/>
                </a:xfrm>
                <a:prstGeom prst="ellipse">
                  <a:avLst/>
                </a:prstGeom>
                <a:solidFill>
                  <a:schemeClr val="accent4">
                    <a:lumMod val="60000"/>
                    <a:lumOff val="40000"/>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17149DD5-7450-E948-B5AF-C1F893AFDB95}"/>
                  </a:ext>
                </a:extLst>
              </p:cNvPr>
              <p:cNvSpPr txBox="1"/>
              <p:nvPr/>
            </p:nvSpPr>
            <p:spPr>
              <a:xfrm>
                <a:off x="5370393" y="1421621"/>
                <a:ext cx="648019" cy="393569"/>
              </a:xfrm>
              <a:prstGeom prst="rect">
                <a:avLst/>
              </a:prstGeom>
            </p:spPr>
            <p:txBody>
              <a:bodyPr vert="horz" wrap="square" lIns="0" tIns="30480" rIns="0" bIns="0" rtlCol="0">
                <a:spAutoFit/>
              </a:bodyPr>
              <a:lstStyle/>
              <a:p>
                <a:pPr marL="12700" marR="5080" algn="r">
                  <a:lnSpc>
                    <a:spcPts val="3200"/>
                  </a:lnSpc>
                  <a:spcBef>
                    <a:spcPts val="240"/>
                  </a:spcBef>
                </a:pPr>
                <a:r>
                  <a:rPr lang="en-US" sz="1600" dirty="0">
                    <a:cs typeface="Arial"/>
                  </a:rPr>
                  <a:t>B</a:t>
                </a:r>
              </a:p>
            </p:txBody>
          </p:sp>
          <p:sp>
            <p:nvSpPr>
              <p:cNvPr id="15" name="TextBox 14">
                <a:extLst>
                  <a:ext uri="{FF2B5EF4-FFF2-40B4-BE49-F238E27FC236}">
                    <a16:creationId xmlns:a16="http://schemas.microsoft.com/office/drawing/2014/main" id="{1B6E0E3E-F820-C94E-A074-4A047D2A0B42}"/>
                  </a:ext>
                </a:extLst>
              </p:cNvPr>
              <p:cNvSpPr txBox="1"/>
              <p:nvPr/>
            </p:nvSpPr>
            <p:spPr>
              <a:xfrm>
                <a:off x="4961068" y="1421621"/>
                <a:ext cx="731544" cy="393569"/>
              </a:xfrm>
              <a:prstGeom prst="rect">
                <a:avLst/>
              </a:prstGeom>
            </p:spPr>
            <p:txBody>
              <a:bodyPr vert="horz" wrap="square" lIns="0" tIns="30480" rIns="0" bIns="0" rtlCol="0">
                <a:spAutoFit/>
              </a:bodyPr>
              <a:lstStyle/>
              <a:p>
                <a:pPr marL="12700" marR="5080" algn="l">
                  <a:lnSpc>
                    <a:spcPts val="3200"/>
                  </a:lnSpc>
                  <a:spcBef>
                    <a:spcPts val="240"/>
                  </a:spcBef>
                </a:pPr>
                <a:r>
                  <a:rPr lang="en-US" sz="1600" dirty="0">
                    <a:cs typeface="Arial"/>
                  </a:rPr>
                  <a:t>A</a:t>
                </a:r>
              </a:p>
            </p:txBody>
          </p:sp>
        </p:grpSp>
        <p:sp>
          <p:nvSpPr>
            <p:cNvPr id="16" name="TextBox 15">
              <a:extLst>
                <a:ext uri="{FF2B5EF4-FFF2-40B4-BE49-F238E27FC236}">
                  <a16:creationId xmlns:a16="http://schemas.microsoft.com/office/drawing/2014/main" id="{5E04094D-D599-B54A-B043-7F6FAA66A7F1}"/>
                </a:ext>
              </a:extLst>
            </p:cNvPr>
            <p:cNvSpPr txBox="1"/>
            <p:nvPr/>
          </p:nvSpPr>
          <p:spPr>
            <a:xfrm>
              <a:off x="5172519" y="1421621"/>
              <a:ext cx="648019" cy="393569"/>
            </a:xfrm>
            <a:prstGeom prst="rect">
              <a:avLst/>
            </a:prstGeom>
          </p:spPr>
          <p:txBody>
            <a:bodyPr vert="horz" wrap="square" lIns="0" tIns="30480" rIns="0" bIns="0" rtlCol="0">
              <a:spAutoFit/>
            </a:bodyPr>
            <a:lstStyle/>
            <a:p>
              <a:pPr marL="12700" marR="5080" algn="ctr">
                <a:lnSpc>
                  <a:spcPts val="3200"/>
                </a:lnSpc>
                <a:spcBef>
                  <a:spcPts val="240"/>
                </a:spcBef>
              </a:pPr>
              <a:r>
                <a:rPr lang="en-US" sz="1600" dirty="0">
                  <a:cs typeface="Arial"/>
                </a:rPr>
                <a:t>AB</a:t>
              </a:r>
            </a:p>
          </p:txBody>
        </p:sp>
      </p:grpSp>
      <p:sp>
        <p:nvSpPr>
          <p:cNvPr id="9" name="Rectangle 8">
            <a:extLst>
              <a:ext uri="{FF2B5EF4-FFF2-40B4-BE49-F238E27FC236}">
                <a16:creationId xmlns:a16="http://schemas.microsoft.com/office/drawing/2014/main" id="{87E62D7A-424D-4042-A770-9E2E2D2CAC6C}"/>
              </a:ext>
            </a:extLst>
          </p:cNvPr>
          <p:cNvSpPr/>
          <p:nvPr/>
        </p:nvSpPr>
        <p:spPr>
          <a:xfrm>
            <a:off x="3255671" y="1581425"/>
            <a:ext cx="3782996" cy="400110"/>
          </a:xfrm>
          <a:prstGeom prst="rect">
            <a:avLst/>
          </a:prstGeom>
        </p:spPr>
        <p:txBody>
          <a:bodyPr wrap="square">
            <a:spAutoFit/>
          </a:bodyPr>
          <a:lstStyle/>
          <a:p>
            <a:pPr algn="ctr"/>
            <a:r>
              <a:rPr lang="en-US" sz="2000" dirty="0"/>
              <a:t>P( </a:t>
            </a:r>
            <a:r>
              <a:rPr lang="en-US" sz="2000" dirty="0">
                <a:solidFill>
                  <a:schemeClr val="accent1">
                    <a:lumMod val="60000"/>
                    <a:lumOff val="40000"/>
                  </a:schemeClr>
                </a:solidFill>
              </a:rPr>
              <a:t>has TB </a:t>
            </a:r>
            <a:r>
              <a:rPr lang="en-US" sz="2000" dirty="0"/>
              <a:t>| </a:t>
            </a:r>
            <a:r>
              <a:rPr lang="en-US" sz="2000" dirty="0">
                <a:solidFill>
                  <a:schemeClr val="accent4">
                    <a:lumMod val="60000"/>
                    <a:lumOff val="40000"/>
                  </a:schemeClr>
                </a:solidFill>
              </a:rPr>
              <a:t>test positive </a:t>
            </a:r>
            <a:r>
              <a:rPr lang="en-US" sz="2000" dirty="0"/>
              <a:t>)</a:t>
            </a:r>
          </a:p>
        </p:txBody>
      </p:sp>
      <p:sp>
        <p:nvSpPr>
          <p:cNvPr id="18" name="Rectangle 17">
            <a:extLst>
              <a:ext uri="{FF2B5EF4-FFF2-40B4-BE49-F238E27FC236}">
                <a16:creationId xmlns:a16="http://schemas.microsoft.com/office/drawing/2014/main" id="{25EB5105-3EFE-4747-BED8-040D8E3EE413}"/>
              </a:ext>
            </a:extLst>
          </p:cNvPr>
          <p:cNvSpPr/>
          <p:nvPr/>
        </p:nvSpPr>
        <p:spPr>
          <a:xfrm>
            <a:off x="6259548" y="1210152"/>
            <a:ext cx="4855048" cy="400110"/>
          </a:xfrm>
          <a:prstGeom prst="rect">
            <a:avLst/>
          </a:prstGeom>
        </p:spPr>
        <p:txBody>
          <a:bodyPr wrap="square">
            <a:spAutoFit/>
          </a:bodyPr>
          <a:lstStyle/>
          <a:p>
            <a:pPr algn="ctr"/>
            <a:r>
              <a:rPr lang="en-US" sz="2000" dirty="0"/>
              <a:t>P( </a:t>
            </a:r>
            <a:r>
              <a:rPr lang="en-US" sz="2000" dirty="0">
                <a:solidFill>
                  <a:schemeClr val="accent4">
                    <a:lumMod val="60000"/>
                    <a:lumOff val="40000"/>
                  </a:schemeClr>
                </a:solidFill>
              </a:rPr>
              <a:t>test positive</a:t>
            </a:r>
            <a:r>
              <a:rPr lang="en-US" sz="2000" dirty="0"/>
              <a:t> | </a:t>
            </a:r>
            <a:r>
              <a:rPr lang="en-US" sz="2000" dirty="0">
                <a:solidFill>
                  <a:schemeClr val="accent1">
                    <a:lumMod val="60000"/>
                    <a:lumOff val="40000"/>
                  </a:schemeClr>
                </a:solidFill>
              </a:rPr>
              <a:t>has TB</a:t>
            </a:r>
            <a:r>
              <a:rPr lang="en-US" sz="2000" dirty="0">
                <a:solidFill>
                  <a:schemeClr val="accent4">
                    <a:lumMod val="60000"/>
                    <a:lumOff val="40000"/>
                  </a:schemeClr>
                </a:solidFill>
              </a:rPr>
              <a:t> </a:t>
            </a:r>
            <a:r>
              <a:rPr lang="en-US" sz="2000" dirty="0"/>
              <a:t>)</a:t>
            </a:r>
          </a:p>
        </p:txBody>
      </p:sp>
      <p:sp>
        <p:nvSpPr>
          <p:cNvPr id="20" name="Rectangle 19">
            <a:extLst>
              <a:ext uri="{FF2B5EF4-FFF2-40B4-BE49-F238E27FC236}">
                <a16:creationId xmlns:a16="http://schemas.microsoft.com/office/drawing/2014/main" id="{CA407C7B-2A83-A949-AC99-EEC9412AA3EE}"/>
              </a:ext>
            </a:extLst>
          </p:cNvPr>
          <p:cNvSpPr/>
          <p:nvPr/>
        </p:nvSpPr>
        <p:spPr>
          <a:xfrm>
            <a:off x="7913565" y="1866803"/>
            <a:ext cx="3263315" cy="400110"/>
          </a:xfrm>
          <a:prstGeom prst="rect">
            <a:avLst/>
          </a:prstGeom>
        </p:spPr>
        <p:txBody>
          <a:bodyPr wrap="square">
            <a:spAutoFit/>
          </a:bodyPr>
          <a:lstStyle/>
          <a:p>
            <a:pPr algn="ctr"/>
            <a:r>
              <a:rPr lang="en-US" sz="2000" dirty="0"/>
              <a:t>P( </a:t>
            </a:r>
            <a:r>
              <a:rPr lang="en-US" sz="2000" dirty="0">
                <a:solidFill>
                  <a:schemeClr val="accent4">
                    <a:lumMod val="60000"/>
                    <a:lumOff val="40000"/>
                  </a:schemeClr>
                </a:solidFill>
              </a:rPr>
              <a:t>test positive </a:t>
            </a:r>
            <a:r>
              <a:rPr lang="en-US" sz="2000" dirty="0"/>
              <a:t>)</a:t>
            </a:r>
          </a:p>
        </p:txBody>
      </p:sp>
      <p:sp>
        <p:nvSpPr>
          <p:cNvPr id="22" name="Rectangle 21">
            <a:extLst>
              <a:ext uri="{FF2B5EF4-FFF2-40B4-BE49-F238E27FC236}">
                <a16:creationId xmlns:a16="http://schemas.microsoft.com/office/drawing/2014/main" id="{0BD80E0A-13D2-BA4A-BA79-6F2CBC857F94}"/>
              </a:ext>
            </a:extLst>
          </p:cNvPr>
          <p:cNvSpPr/>
          <p:nvPr/>
        </p:nvSpPr>
        <p:spPr>
          <a:xfrm>
            <a:off x="9285126" y="1210152"/>
            <a:ext cx="3263315" cy="400110"/>
          </a:xfrm>
          <a:prstGeom prst="rect">
            <a:avLst/>
          </a:prstGeom>
        </p:spPr>
        <p:txBody>
          <a:bodyPr wrap="square">
            <a:spAutoFit/>
          </a:bodyPr>
          <a:lstStyle/>
          <a:p>
            <a:pPr algn="ctr"/>
            <a:r>
              <a:rPr lang="en-US" sz="2000" dirty="0"/>
              <a:t>P(</a:t>
            </a:r>
            <a:r>
              <a:rPr lang="en-US" sz="2000" dirty="0">
                <a:solidFill>
                  <a:schemeClr val="accent1">
                    <a:lumMod val="60000"/>
                    <a:lumOff val="40000"/>
                  </a:schemeClr>
                </a:solidFill>
              </a:rPr>
              <a:t> has TB </a:t>
            </a:r>
            <a:r>
              <a:rPr lang="en-US" sz="2000" dirty="0"/>
              <a:t>)</a:t>
            </a:r>
          </a:p>
        </p:txBody>
      </p:sp>
      <p:cxnSp>
        <p:nvCxnSpPr>
          <p:cNvPr id="11" name="Straight Connector 10">
            <a:extLst>
              <a:ext uri="{FF2B5EF4-FFF2-40B4-BE49-F238E27FC236}">
                <a16:creationId xmlns:a16="http://schemas.microsoft.com/office/drawing/2014/main" id="{09D06C2A-902A-3C49-91CA-E3F9D963E4F2}"/>
              </a:ext>
            </a:extLst>
          </p:cNvPr>
          <p:cNvCxnSpPr/>
          <p:nvPr/>
        </p:nvCxnSpPr>
        <p:spPr>
          <a:xfrm>
            <a:off x="7146097" y="1742226"/>
            <a:ext cx="45720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ross 23">
            <a:extLst>
              <a:ext uri="{FF2B5EF4-FFF2-40B4-BE49-F238E27FC236}">
                <a16:creationId xmlns:a16="http://schemas.microsoft.com/office/drawing/2014/main" id="{EB77ABF7-CD33-9C46-A868-739E6E9CBE0F}"/>
              </a:ext>
            </a:extLst>
          </p:cNvPr>
          <p:cNvSpPr/>
          <p:nvPr/>
        </p:nvSpPr>
        <p:spPr>
          <a:xfrm rot="2700000">
            <a:off x="10082640" y="1318767"/>
            <a:ext cx="182880" cy="182880"/>
          </a:xfrm>
          <a:prstGeom prst="plus">
            <a:avLst>
              <a:gd name="adj" fmla="val 4632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0D0D313-9605-0F40-979C-79C231B6419A}"/>
              </a:ext>
            </a:extLst>
          </p:cNvPr>
          <p:cNvCxnSpPr/>
          <p:nvPr/>
        </p:nvCxnSpPr>
        <p:spPr>
          <a:xfrm>
            <a:off x="6616836" y="1731051"/>
            <a:ext cx="22860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749C7A-8752-F047-98E1-D9E37558FBC5}"/>
              </a:ext>
            </a:extLst>
          </p:cNvPr>
          <p:cNvCxnSpPr/>
          <p:nvPr/>
        </p:nvCxnSpPr>
        <p:spPr>
          <a:xfrm>
            <a:off x="6616836" y="1849586"/>
            <a:ext cx="228600" cy="0"/>
          </a:xfrm>
          <a:prstGeom prst="line">
            <a:avLst/>
          </a:prstGeom>
          <a:ln w="50800">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2E3BA07-19AB-124C-AE89-C2CD4762F250}"/>
              </a:ext>
            </a:extLst>
          </p:cNvPr>
          <p:cNvSpPr txBox="1"/>
          <p:nvPr/>
        </p:nvSpPr>
        <p:spPr>
          <a:xfrm>
            <a:off x="1397404" y="4084377"/>
            <a:ext cx="3014133" cy="441146"/>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cs typeface="Arial"/>
              </a:rPr>
              <a:t>Another perspective</a:t>
            </a:r>
            <a:r>
              <a:rPr lang="en-US" sz="2700" dirty="0">
                <a:latin typeface="Arial"/>
                <a:cs typeface="Arial"/>
              </a:rPr>
              <a:t>:</a:t>
            </a:r>
          </a:p>
        </p:txBody>
      </p:sp>
      <p:sp>
        <p:nvSpPr>
          <p:cNvPr id="34" name="TextBox 33">
            <a:extLst>
              <a:ext uri="{FF2B5EF4-FFF2-40B4-BE49-F238E27FC236}">
                <a16:creationId xmlns:a16="http://schemas.microsoft.com/office/drawing/2014/main" id="{710CBF7B-032C-9643-9E13-23A445436E4F}"/>
              </a:ext>
            </a:extLst>
          </p:cNvPr>
          <p:cNvSpPr txBox="1"/>
          <p:nvPr/>
        </p:nvSpPr>
        <p:spPr>
          <a:xfrm>
            <a:off x="1397404" y="4627121"/>
            <a:ext cx="3014133" cy="441146"/>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accent2"/>
                </a:solidFill>
                <a:cs typeface="Arial"/>
              </a:rPr>
              <a:t>Updating Knowledge</a:t>
            </a:r>
            <a:endParaRPr lang="en-US" sz="2700" dirty="0">
              <a:solidFill>
                <a:schemeClr val="accent2"/>
              </a:solidFill>
              <a:latin typeface="Arial"/>
              <a:cs typeface="Arial"/>
            </a:endParaRPr>
          </a:p>
        </p:txBody>
      </p:sp>
      <p:grpSp>
        <p:nvGrpSpPr>
          <p:cNvPr id="26" name="Group 25">
            <a:extLst>
              <a:ext uri="{FF2B5EF4-FFF2-40B4-BE49-F238E27FC236}">
                <a16:creationId xmlns:a16="http://schemas.microsoft.com/office/drawing/2014/main" id="{EB206B2B-D124-5643-9DFF-A8B65F0545A3}"/>
              </a:ext>
            </a:extLst>
          </p:cNvPr>
          <p:cNvGrpSpPr/>
          <p:nvPr/>
        </p:nvGrpSpPr>
        <p:grpSpPr>
          <a:xfrm>
            <a:off x="7805864" y="3560011"/>
            <a:ext cx="1917700" cy="2107478"/>
            <a:chOff x="8101166" y="3586188"/>
            <a:chExt cx="1917700" cy="2107478"/>
          </a:xfrm>
        </p:grpSpPr>
        <p:sp>
          <p:nvSpPr>
            <p:cNvPr id="36" name="TextBox 35">
              <a:extLst>
                <a:ext uri="{FF2B5EF4-FFF2-40B4-BE49-F238E27FC236}">
                  <a16:creationId xmlns:a16="http://schemas.microsoft.com/office/drawing/2014/main" id="{060B78D9-AD5A-004C-A615-51333CB67E5F}"/>
                </a:ext>
              </a:extLst>
            </p:cNvPr>
            <p:cNvSpPr txBox="1"/>
            <p:nvPr/>
          </p:nvSpPr>
          <p:spPr>
            <a:xfrm>
              <a:off x="8385905" y="5282335"/>
              <a:ext cx="1348222" cy="411331"/>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accent2"/>
                  </a:solidFill>
                  <a:cs typeface="Arial"/>
                </a:rPr>
                <a:t>evidence</a:t>
              </a:r>
              <a:endParaRPr lang="en-US" sz="2400" dirty="0">
                <a:solidFill>
                  <a:schemeClr val="accent2"/>
                </a:solidFill>
                <a:latin typeface="Arial"/>
                <a:cs typeface="Arial"/>
              </a:endParaRPr>
            </a:p>
          </p:txBody>
        </p:sp>
        <p:sp>
          <p:nvSpPr>
            <p:cNvPr id="37" name="TextBox 36">
              <a:extLst>
                <a:ext uri="{FF2B5EF4-FFF2-40B4-BE49-F238E27FC236}">
                  <a16:creationId xmlns:a16="http://schemas.microsoft.com/office/drawing/2014/main" id="{CB1F0EBD-EA7D-1E48-AB0C-08E766D91410}"/>
                </a:ext>
              </a:extLst>
            </p:cNvPr>
            <p:cNvSpPr txBox="1"/>
            <p:nvPr/>
          </p:nvSpPr>
          <p:spPr>
            <a:xfrm>
              <a:off x="8350081" y="3586188"/>
              <a:ext cx="1348222" cy="411331"/>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accent2"/>
                  </a:solidFill>
                  <a:cs typeface="Arial"/>
                </a:rPr>
                <a:t>likelihood</a:t>
              </a:r>
              <a:endParaRPr lang="en-US" sz="2400" dirty="0">
                <a:solidFill>
                  <a:schemeClr val="accent2"/>
                </a:solidFill>
                <a:latin typeface="Arial"/>
                <a:cs typeface="Arial"/>
              </a:endParaRPr>
            </a:p>
          </p:txBody>
        </p:sp>
        <p:pic>
          <p:nvPicPr>
            <p:cNvPr id="17" name="Picture 16">
              <a:extLst>
                <a:ext uri="{FF2B5EF4-FFF2-40B4-BE49-F238E27FC236}">
                  <a16:creationId xmlns:a16="http://schemas.microsoft.com/office/drawing/2014/main" id="{EF10938A-6AA2-D947-888A-8334B490736D}"/>
                </a:ext>
              </a:extLst>
            </p:cNvPr>
            <p:cNvPicPr>
              <a:picLocks noChangeAspect="1"/>
            </p:cNvPicPr>
            <p:nvPr/>
          </p:nvPicPr>
          <p:blipFill>
            <a:blip r:embed="rId3"/>
            <a:stretch>
              <a:fillRect/>
            </a:stretch>
          </p:blipFill>
          <p:spPr>
            <a:xfrm>
              <a:off x="8101166" y="4126635"/>
              <a:ext cx="1917700" cy="1155700"/>
            </a:xfrm>
            <a:prstGeom prst="rect">
              <a:avLst/>
            </a:prstGeom>
          </p:spPr>
        </p:pic>
      </p:grpSp>
      <p:grpSp>
        <p:nvGrpSpPr>
          <p:cNvPr id="25" name="Group 24">
            <a:extLst>
              <a:ext uri="{FF2B5EF4-FFF2-40B4-BE49-F238E27FC236}">
                <a16:creationId xmlns:a16="http://schemas.microsoft.com/office/drawing/2014/main" id="{CEFFC1DD-881C-3C43-9351-52BAC095A80B}"/>
              </a:ext>
            </a:extLst>
          </p:cNvPr>
          <p:cNvGrpSpPr/>
          <p:nvPr/>
        </p:nvGrpSpPr>
        <p:grpSpPr>
          <a:xfrm>
            <a:off x="9868521" y="3930984"/>
            <a:ext cx="1314688" cy="982274"/>
            <a:chOff x="10163823" y="3957161"/>
            <a:chExt cx="1314688" cy="982274"/>
          </a:xfrm>
        </p:grpSpPr>
        <p:sp>
          <p:nvSpPr>
            <p:cNvPr id="35" name="TextBox 34">
              <a:extLst>
                <a:ext uri="{FF2B5EF4-FFF2-40B4-BE49-F238E27FC236}">
                  <a16:creationId xmlns:a16="http://schemas.microsoft.com/office/drawing/2014/main" id="{66930BF4-5D64-F047-BCC6-D3538A92A81C}"/>
                </a:ext>
              </a:extLst>
            </p:cNvPr>
            <p:cNvSpPr txBox="1"/>
            <p:nvPr/>
          </p:nvSpPr>
          <p:spPr>
            <a:xfrm>
              <a:off x="10388921" y="3957161"/>
              <a:ext cx="1089590" cy="411331"/>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accent2"/>
                  </a:solidFill>
                  <a:cs typeface="Arial"/>
                </a:rPr>
                <a:t>prior</a:t>
              </a:r>
              <a:endParaRPr lang="en-US" sz="2400" dirty="0">
                <a:solidFill>
                  <a:schemeClr val="accent2"/>
                </a:solidFill>
                <a:latin typeface="Arial"/>
                <a:cs typeface="Arial"/>
              </a:endParaRPr>
            </a:p>
          </p:txBody>
        </p:sp>
        <p:pic>
          <p:nvPicPr>
            <p:cNvPr id="19" name="Picture 18">
              <a:extLst>
                <a:ext uri="{FF2B5EF4-FFF2-40B4-BE49-F238E27FC236}">
                  <a16:creationId xmlns:a16="http://schemas.microsoft.com/office/drawing/2014/main" id="{1EC433D2-2F35-8A45-B5B9-4735226D6498}"/>
                </a:ext>
              </a:extLst>
            </p:cNvPr>
            <p:cNvPicPr>
              <a:picLocks noChangeAspect="1"/>
            </p:cNvPicPr>
            <p:nvPr/>
          </p:nvPicPr>
          <p:blipFill>
            <a:blip r:embed="rId4"/>
            <a:stretch>
              <a:fillRect/>
            </a:stretch>
          </p:blipFill>
          <p:spPr>
            <a:xfrm>
              <a:off x="10163823" y="4469535"/>
              <a:ext cx="1143000" cy="469900"/>
            </a:xfrm>
            <a:prstGeom prst="rect">
              <a:avLst/>
            </a:prstGeom>
          </p:spPr>
        </p:pic>
      </p:grpSp>
      <p:grpSp>
        <p:nvGrpSpPr>
          <p:cNvPr id="39" name="Group 38">
            <a:extLst>
              <a:ext uri="{FF2B5EF4-FFF2-40B4-BE49-F238E27FC236}">
                <a16:creationId xmlns:a16="http://schemas.microsoft.com/office/drawing/2014/main" id="{648BF6DA-C4BC-6F4E-B178-3095B973E8BE}"/>
              </a:ext>
            </a:extLst>
          </p:cNvPr>
          <p:cNvGrpSpPr/>
          <p:nvPr/>
        </p:nvGrpSpPr>
        <p:grpSpPr>
          <a:xfrm>
            <a:off x="5292834" y="3918325"/>
            <a:ext cx="2286000" cy="994933"/>
            <a:chOff x="5588136" y="3944502"/>
            <a:chExt cx="2286000" cy="994933"/>
          </a:xfrm>
        </p:grpSpPr>
        <p:sp>
          <p:nvSpPr>
            <p:cNvPr id="38" name="TextBox 37">
              <a:extLst>
                <a:ext uri="{FF2B5EF4-FFF2-40B4-BE49-F238E27FC236}">
                  <a16:creationId xmlns:a16="http://schemas.microsoft.com/office/drawing/2014/main" id="{DB440E21-3933-A443-8177-9160CD951604}"/>
                </a:ext>
              </a:extLst>
            </p:cNvPr>
            <p:cNvSpPr txBox="1"/>
            <p:nvPr/>
          </p:nvSpPr>
          <p:spPr>
            <a:xfrm>
              <a:off x="5889308" y="3944502"/>
              <a:ext cx="1348222" cy="411331"/>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accent2"/>
                  </a:solidFill>
                  <a:cs typeface="Arial"/>
                </a:rPr>
                <a:t>posterior</a:t>
              </a:r>
              <a:endParaRPr lang="en-US" sz="2400" dirty="0">
                <a:solidFill>
                  <a:schemeClr val="accent2"/>
                </a:solidFill>
                <a:latin typeface="Arial"/>
                <a:cs typeface="Arial"/>
              </a:endParaRPr>
            </a:p>
          </p:txBody>
        </p:sp>
        <p:pic>
          <p:nvPicPr>
            <p:cNvPr id="21" name="Picture 20">
              <a:extLst>
                <a:ext uri="{FF2B5EF4-FFF2-40B4-BE49-F238E27FC236}">
                  <a16:creationId xmlns:a16="http://schemas.microsoft.com/office/drawing/2014/main" id="{53AB8517-26E1-B345-BF6D-7B664091FE19}"/>
                </a:ext>
              </a:extLst>
            </p:cNvPr>
            <p:cNvPicPr>
              <a:picLocks noChangeAspect="1"/>
            </p:cNvPicPr>
            <p:nvPr/>
          </p:nvPicPr>
          <p:blipFill>
            <a:blip r:embed="rId5"/>
            <a:stretch>
              <a:fillRect/>
            </a:stretch>
          </p:blipFill>
          <p:spPr>
            <a:xfrm>
              <a:off x="5588136" y="4469535"/>
              <a:ext cx="2286000" cy="469900"/>
            </a:xfrm>
            <a:prstGeom prst="rect">
              <a:avLst/>
            </a:prstGeom>
          </p:spPr>
        </p:pic>
      </p:grpSp>
    </p:spTree>
    <p:extLst>
      <p:ext uri="{BB962C8B-B14F-4D97-AF65-F5344CB8AC3E}">
        <p14:creationId xmlns:p14="http://schemas.microsoft.com/office/powerpoint/2010/main" val="15587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35" y="6362208"/>
            <a:ext cx="5079999" cy="338554"/>
          </a:xfrm>
          <a:prstGeom prst="rect">
            <a:avLst/>
          </a:prstGeom>
        </p:spPr>
        <p:txBody>
          <a:bodyPr wrap="square">
            <a:spAutoFit/>
          </a:bodyPr>
          <a:lstStyle/>
          <a:p>
            <a:pPr algn="r"/>
            <a:r>
              <a:rPr lang="en-US" sz="1600" dirty="0">
                <a:cs typeface="Athelas Regular"/>
                <a:hlinkClick r:id="rId3"/>
              </a:rPr>
              <a:t>http://</a:t>
            </a:r>
            <a:r>
              <a:rPr lang="en-US" sz="1600" dirty="0" err="1">
                <a:cs typeface="Athelas Regular"/>
                <a:hlinkClick r:id="rId3"/>
              </a:rPr>
              <a:t>oscarbonilla.com</a:t>
            </a:r>
            <a:r>
              <a:rPr lang="en-US" sz="1600" dirty="0">
                <a:cs typeface="Athelas Regular"/>
                <a:hlinkClick r:id="rId3"/>
              </a:rPr>
              <a:t>/2009/05/visualizing-</a:t>
            </a:r>
            <a:r>
              <a:rPr lang="en-US" sz="1600" dirty="0" err="1">
                <a:cs typeface="Athelas Regular"/>
                <a:hlinkClick r:id="rId3"/>
              </a:rPr>
              <a:t>bayes</a:t>
            </a:r>
            <a:r>
              <a:rPr lang="en-US" sz="1600" dirty="0">
                <a:cs typeface="Athelas Regular"/>
                <a:hlinkClick r:id="rId3"/>
              </a:rPr>
              <a:t>-theorem/</a:t>
            </a:r>
            <a:endParaRPr lang="en-US" sz="1600" dirty="0">
              <a:cs typeface="Athelas Regular"/>
            </a:endParaRPr>
          </a:p>
        </p:txBody>
      </p:sp>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7" name="Oval 6">
            <a:extLst>
              <a:ext uri="{FF2B5EF4-FFF2-40B4-BE49-F238E27FC236}">
                <a16:creationId xmlns:a16="http://schemas.microsoft.com/office/drawing/2014/main" id="{D07D5FBF-7644-CE47-83DC-50EAA470106F}"/>
              </a:ext>
            </a:extLst>
          </p:cNvPr>
          <p:cNvSpPr/>
          <p:nvPr/>
        </p:nvSpPr>
        <p:spPr>
          <a:xfrm>
            <a:off x="4241582" y="2537214"/>
            <a:ext cx="1371600" cy="1371600"/>
          </a:xfrm>
          <a:prstGeom prst="ellipse">
            <a:avLst/>
          </a:prstGeom>
          <a:solidFill>
            <a:schemeClr val="accent1">
              <a:lumMod val="60000"/>
              <a:lumOff val="4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C6A286-7435-5B4C-9EE5-73CFF83FE4A8}"/>
              </a:ext>
            </a:extLst>
          </p:cNvPr>
          <p:cNvSpPr txBox="1"/>
          <p:nvPr/>
        </p:nvSpPr>
        <p:spPr>
          <a:xfrm>
            <a:off x="4494031" y="3026141"/>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Tree>
    <p:extLst>
      <p:ext uri="{BB962C8B-B14F-4D97-AF65-F5344CB8AC3E}">
        <p14:creationId xmlns:p14="http://schemas.microsoft.com/office/powerpoint/2010/main" val="361188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7" name="Oval 6">
            <a:extLst>
              <a:ext uri="{FF2B5EF4-FFF2-40B4-BE49-F238E27FC236}">
                <a16:creationId xmlns:a16="http://schemas.microsoft.com/office/drawing/2014/main" id="{D07D5FBF-7644-CE47-83DC-50EAA470106F}"/>
              </a:ext>
            </a:extLst>
          </p:cNvPr>
          <p:cNvSpPr/>
          <p:nvPr/>
        </p:nvSpPr>
        <p:spPr>
          <a:xfrm>
            <a:off x="4241582" y="2537214"/>
            <a:ext cx="1371600" cy="1371600"/>
          </a:xfrm>
          <a:prstGeom prst="ellipse">
            <a:avLst/>
          </a:prstGeom>
          <a:solidFill>
            <a:schemeClr val="accent1">
              <a:lumMod val="60000"/>
              <a:lumOff val="4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C6A286-7435-5B4C-9EE5-73CFF83FE4A8}"/>
              </a:ext>
            </a:extLst>
          </p:cNvPr>
          <p:cNvSpPr txBox="1"/>
          <p:nvPr/>
        </p:nvSpPr>
        <p:spPr>
          <a:xfrm>
            <a:off x="4488376" y="3026141"/>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5" name="Left Arrow 4">
            <a:extLst>
              <a:ext uri="{FF2B5EF4-FFF2-40B4-BE49-F238E27FC236}">
                <a16:creationId xmlns:a16="http://schemas.microsoft.com/office/drawing/2014/main" id="{6B9AB3CF-571E-0B48-A00D-FA4FB9E5F539}"/>
              </a:ext>
            </a:extLst>
          </p:cNvPr>
          <p:cNvSpPr/>
          <p:nvPr/>
        </p:nvSpPr>
        <p:spPr>
          <a:xfrm rot="8268176">
            <a:off x="2500146" y="4072679"/>
            <a:ext cx="2408014" cy="650123"/>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CA5A458-F52B-F349-976A-BFAF817CC0B8}"/>
              </a:ext>
            </a:extLst>
          </p:cNvPr>
          <p:cNvSpPr txBox="1"/>
          <p:nvPr/>
        </p:nvSpPr>
        <p:spPr>
          <a:xfrm>
            <a:off x="936476" y="4917828"/>
            <a:ext cx="2318706"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accent1">
                    <a:lumMod val="60000"/>
                    <a:lumOff val="40000"/>
                  </a:schemeClr>
                </a:solidFill>
                <a:cs typeface="Arial"/>
              </a:rPr>
              <a:t>People with tuberculosis</a:t>
            </a:r>
          </a:p>
        </p:txBody>
      </p:sp>
      <p:sp>
        <p:nvSpPr>
          <p:cNvPr id="10" name="Left Arrow 9">
            <a:extLst>
              <a:ext uri="{FF2B5EF4-FFF2-40B4-BE49-F238E27FC236}">
                <a16:creationId xmlns:a16="http://schemas.microsoft.com/office/drawing/2014/main" id="{DC2747B3-44C7-724F-8D3C-4C7185E4007C}"/>
              </a:ext>
            </a:extLst>
          </p:cNvPr>
          <p:cNvSpPr/>
          <p:nvPr/>
        </p:nvSpPr>
        <p:spPr>
          <a:xfrm rot="5400000">
            <a:off x="5498899" y="5417299"/>
            <a:ext cx="1234849" cy="594831"/>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6473F7-39CA-DA4E-A8BB-437D34FE3CEB}"/>
              </a:ext>
            </a:extLst>
          </p:cNvPr>
          <p:cNvSpPr txBox="1"/>
          <p:nvPr/>
        </p:nvSpPr>
        <p:spPr>
          <a:xfrm>
            <a:off x="6413739" y="5823256"/>
            <a:ext cx="2318706"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bg2"/>
                </a:solidFill>
                <a:cs typeface="Arial"/>
              </a:rPr>
              <a:t>People without tuberculosis</a:t>
            </a:r>
          </a:p>
        </p:txBody>
      </p:sp>
      <p:sp>
        <p:nvSpPr>
          <p:cNvPr id="12" name="Right Brace 11">
            <a:extLst>
              <a:ext uri="{FF2B5EF4-FFF2-40B4-BE49-F238E27FC236}">
                <a16:creationId xmlns:a16="http://schemas.microsoft.com/office/drawing/2014/main" id="{9A52F5FA-7AE7-6B4C-B4AC-9FC3905E013E}"/>
              </a:ext>
            </a:extLst>
          </p:cNvPr>
          <p:cNvSpPr/>
          <p:nvPr/>
        </p:nvSpPr>
        <p:spPr>
          <a:xfrm>
            <a:off x="9270782" y="930178"/>
            <a:ext cx="666539" cy="4556222"/>
          </a:xfrm>
          <a:prstGeom prst="rightBrace">
            <a:avLst/>
          </a:prstGeom>
          <a:ln w="38100" cmpd="sng">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099EB80E-F957-3B43-9E9B-73D577479400}"/>
              </a:ext>
            </a:extLst>
          </p:cNvPr>
          <p:cNvSpPr/>
          <p:nvPr/>
        </p:nvSpPr>
        <p:spPr>
          <a:xfrm>
            <a:off x="10049387" y="2934954"/>
            <a:ext cx="1765004" cy="523220"/>
          </a:xfrm>
          <a:prstGeom prst="rect">
            <a:avLst/>
          </a:prstGeom>
        </p:spPr>
        <p:txBody>
          <a:bodyPr wrap="square">
            <a:spAutoFit/>
          </a:bodyPr>
          <a:lstStyle/>
          <a:p>
            <a:pPr algn="ctr"/>
            <a:r>
              <a:rPr lang="en-US" sz="2800" dirty="0"/>
              <a:t>Everybody</a:t>
            </a:r>
          </a:p>
        </p:txBody>
      </p:sp>
    </p:spTree>
    <p:extLst>
      <p:ext uri="{BB962C8B-B14F-4D97-AF65-F5344CB8AC3E}">
        <p14:creationId xmlns:p14="http://schemas.microsoft.com/office/powerpoint/2010/main" val="327650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3007915"/>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7" name="Oval 6">
            <a:extLst>
              <a:ext uri="{FF2B5EF4-FFF2-40B4-BE49-F238E27FC236}">
                <a16:creationId xmlns:a16="http://schemas.microsoft.com/office/drawing/2014/main" id="{D07D5FBF-7644-CE47-83DC-50EAA470106F}"/>
              </a:ext>
            </a:extLst>
          </p:cNvPr>
          <p:cNvSpPr/>
          <p:nvPr/>
        </p:nvSpPr>
        <p:spPr>
          <a:xfrm>
            <a:off x="2030267" y="2528101"/>
            <a:ext cx="1371600" cy="1371600"/>
          </a:xfrm>
          <a:prstGeom prst="ellipse">
            <a:avLst/>
          </a:prstGeom>
          <a:solidFill>
            <a:schemeClr val="accent1">
              <a:lumMod val="60000"/>
              <a:lumOff val="4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C6A286-7435-5B4C-9EE5-73CFF83FE4A8}"/>
              </a:ext>
            </a:extLst>
          </p:cNvPr>
          <p:cNvSpPr txBox="1"/>
          <p:nvPr/>
        </p:nvSpPr>
        <p:spPr>
          <a:xfrm>
            <a:off x="2213266" y="3017028"/>
            <a:ext cx="73154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cs typeface="Arial"/>
              </a:rPr>
              <a:t>A</a:t>
            </a:r>
          </a:p>
        </p:txBody>
      </p:sp>
      <p:sp>
        <p:nvSpPr>
          <p:cNvPr id="9" name="Rectangle 8">
            <a:extLst>
              <a:ext uri="{FF2B5EF4-FFF2-40B4-BE49-F238E27FC236}">
                <a16:creationId xmlns:a16="http://schemas.microsoft.com/office/drawing/2014/main" id="{87E62D7A-424D-4042-A770-9E2E2D2CAC6C}"/>
              </a:ext>
            </a:extLst>
          </p:cNvPr>
          <p:cNvSpPr/>
          <p:nvPr/>
        </p:nvSpPr>
        <p:spPr>
          <a:xfrm>
            <a:off x="7195805" y="1366897"/>
            <a:ext cx="4425142" cy="2062103"/>
          </a:xfrm>
          <a:prstGeom prst="rect">
            <a:avLst/>
          </a:prstGeom>
        </p:spPr>
        <p:txBody>
          <a:bodyPr wrap="square">
            <a:spAutoFit/>
          </a:bodyPr>
          <a:lstStyle/>
          <a:p>
            <a:r>
              <a:rPr lang="en-US" sz="3200" dirty="0"/>
              <a:t>If I pick a random person in the universe, what’s the probability of him/her </a:t>
            </a:r>
            <a:r>
              <a:rPr lang="en-US" sz="3200" b="1" dirty="0">
                <a:solidFill>
                  <a:schemeClr val="accent1">
                    <a:lumMod val="60000"/>
                    <a:lumOff val="40000"/>
                  </a:schemeClr>
                </a:solidFill>
              </a:rPr>
              <a:t>having</a:t>
            </a:r>
            <a:r>
              <a:rPr lang="en-US" sz="3200" dirty="0"/>
              <a:t> tuberculous?</a:t>
            </a:r>
          </a:p>
        </p:txBody>
      </p:sp>
      <p:pic>
        <p:nvPicPr>
          <p:cNvPr id="3" name="Picture 2">
            <a:extLst>
              <a:ext uri="{FF2B5EF4-FFF2-40B4-BE49-F238E27FC236}">
                <a16:creationId xmlns:a16="http://schemas.microsoft.com/office/drawing/2014/main" id="{796AF069-7E55-6A48-9073-65ABBA1CAD83}"/>
              </a:ext>
            </a:extLst>
          </p:cNvPr>
          <p:cNvPicPr>
            <a:picLocks noChangeAspect="1"/>
          </p:cNvPicPr>
          <p:nvPr/>
        </p:nvPicPr>
        <p:blipFill>
          <a:blip r:embed="rId3"/>
          <a:stretch>
            <a:fillRect/>
          </a:stretch>
        </p:blipFill>
        <p:spPr>
          <a:xfrm>
            <a:off x="8246326" y="4113454"/>
            <a:ext cx="2324100" cy="1092200"/>
          </a:xfrm>
          <a:prstGeom prst="rect">
            <a:avLst/>
          </a:prstGeom>
        </p:spPr>
      </p:pic>
    </p:spTree>
    <p:extLst>
      <p:ext uri="{BB962C8B-B14F-4D97-AF65-F5344CB8AC3E}">
        <p14:creationId xmlns:p14="http://schemas.microsoft.com/office/powerpoint/2010/main" val="405129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Oval 8">
            <a:extLst>
              <a:ext uri="{FF2B5EF4-FFF2-40B4-BE49-F238E27FC236}">
                <a16:creationId xmlns:a16="http://schemas.microsoft.com/office/drawing/2014/main" id="{654DF45B-952C-0546-B769-C5650E51FA63}"/>
              </a:ext>
            </a:extLst>
          </p:cNvPr>
          <p:cNvSpPr/>
          <p:nvPr/>
        </p:nvSpPr>
        <p:spPr>
          <a:xfrm>
            <a:off x="4960975" y="2537214"/>
            <a:ext cx="1371600" cy="137160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10" name="TextBox 9">
            <a:extLst>
              <a:ext uri="{FF2B5EF4-FFF2-40B4-BE49-F238E27FC236}">
                <a16:creationId xmlns:a16="http://schemas.microsoft.com/office/drawing/2014/main" id="{0E9444AF-2FEB-2B4E-8224-ADFA71C05413}"/>
              </a:ext>
            </a:extLst>
          </p:cNvPr>
          <p:cNvSpPr txBox="1"/>
          <p:nvPr/>
        </p:nvSpPr>
        <p:spPr>
          <a:xfrm>
            <a:off x="5430956" y="3017028"/>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Tree>
    <p:extLst>
      <p:ext uri="{BB962C8B-B14F-4D97-AF65-F5344CB8AC3E}">
        <p14:creationId xmlns:p14="http://schemas.microsoft.com/office/powerpoint/2010/main" val="409723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3581400" y="717527"/>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7051969" y="3017028"/>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Oval 8">
            <a:extLst>
              <a:ext uri="{FF2B5EF4-FFF2-40B4-BE49-F238E27FC236}">
                <a16:creationId xmlns:a16="http://schemas.microsoft.com/office/drawing/2014/main" id="{654DF45B-952C-0546-B769-C5650E51FA63}"/>
              </a:ext>
            </a:extLst>
          </p:cNvPr>
          <p:cNvSpPr/>
          <p:nvPr/>
        </p:nvSpPr>
        <p:spPr>
          <a:xfrm>
            <a:off x="4960975" y="2537214"/>
            <a:ext cx="1371600" cy="137160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E9444AF-2FEB-2B4E-8224-ADFA71C05413}"/>
              </a:ext>
            </a:extLst>
          </p:cNvPr>
          <p:cNvSpPr txBox="1"/>
          <p:nvPr/>
        </p:nvSpPr>
        <p:spPr>
          <a:xfrm>
            <a:off x="5430956" y="3017028"/>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sp>
        <p:nvSpPr>
          <p:cNvPr id="7" name="Left Arrow 6">
            <a:extLst>
              <a:ext uri="{FF2B5EF4-FFF2-40B4-BE49-F238E27FC236}">
                <a16:creationId xmlns:a16="http://schemas.microsoft.com/office/drawing/2014/main" id="{C45A5157-B293-1D4A-A57A-23C9CCBA66EF}"/>
              </a:ext>
            </a:extLst>
          </p:cNvPr>
          <p:cNvSpPr/>
          <p:nvPr/>
        </p:nvSpPr>
        <p:spPr>
          <a:xfrm rot="12645292">
            <a:off x="3235286" y="2075707"/>
            <a:ext cx="2196860" cy="666874"/>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A5FD49E-31D5-F740-83EC-06134A95B087}"/>
              </a:ext>
            </a:extLst>
          </p:cNvPr>
          <p:cNvSpPr txBox="1"/>
          <p:nvPr/>
        </p:nvSpPr>
        <p:spPr>
          <a:xfrm>
            <a:off x="989818" y="1146256"/>
            <a:ext cx="2318706"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accent4">
                    <a:lumMod val="60000"/>
                    <a:lumOff val="40000"/>
                  </a:schemeClr>
                </a:solidFill>
                <a:cs typeface="Arial"/>
              </a:rPr>
              <a:t>People who test positive for TB</a:t>
            </a:r>
          </a:p>
        </p:txBody>
      </p:sp>
      <p:sp>
        <p:nvSpPr>
          <p:cNvPr id="11" name="Left Arrow 10">
            <a:extLst>
              <a:ext uri="{FF2B5EF4-FFF2-40B4-BE49-F238E27FC236}">
                <a16:creationId xmlns:a16="http://schemas.microsoft.com/office/drawing/2014/main" id="{F097A67C-E1FF-5745-AE3F-2656159B7080}"/>
              </a:ext>
            </a:extLst>
          </p:cNvPr>
          <p:cNvSpPr/>
          <p:nvPr/>
        </p:nvSpPr>
        <p:spPr>
          <a:xfrm rot="8434610">
            <a:off x="3284252" y="4659321"/>
            <a:ext cx="1751059" cy="717206"/>
          </a:xfrm>
          <a:prstGeom prst="leftArrow">
            <a:avLst>
              <a:gd name="adj1" fmla="val 24613"/>
              <a:gd name="adj2" fmla="val 5592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044B7A-A4E5-FB41-9DCB-3B1AC28B5415}"/>
              </a:ext>
            </a:extLst>
          </p:cNvPr>
          <p:cNvSpPr txBox="1"/>
          <p:nvPr/>
        </p:nvSpPr>
        <p:spPr>
          <a:xfrm>
            <a:off x="989818" y="5537432"/>
            <a:ext cx="2318706" cy="851515"/>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bg2"/>
                </a:solidFill>
                <a:cs typeface="Arial"/>
              </a:rPr>
              <a:t>People who test negative for TB</a:t>
            </a:r>
          </a:p>
        </p:txBody>
      </p:sp>
      <p:sp>
        <p:nvSpPr>
          <p:cNvPr id="13" name="Right Brace 12">
            <a:extLst>
              <a:ext uri="{FF2B5EF4-FFF2-40B4-BE49-F238E27FC236}">
                <a16:creationId xmlns:a16="http://schemas.microsoft.com/office/drawing/2014/main" id="{1EB4A9AF-3187-8C4F-B7F6-CA338548504E}"/>
              </a:ext>
            </a:extLst>
          </p:cNvPr>
          <p:cNvSpPr/>
          <p:nvPr/>
        </p:nvSpPr>
        <p:spPr>
          <a:xfrm>
            <a:off x="9270782" y="930178"/>
            <a:ext cx="666539" cy="4556222"/>
          </a:xfrm>
          <a:prstGeom prst="rightBrace">
            <a:avLst/>
          </a:prstGeom>
          <a:ln w="38100" cmpd="sng">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F530B063-DE03-3742-967B-38DBCA0C5502}"/>
              </a:ext>
            </a:extLst>
          </p:cNvPr>
          <p:cNvSpPr/>
          <p:nvPr/>
        </p:nvSpPr>
        <p:spPr>
          <a:xfrm>
            <a:off x="10049387" y="2934954"/>
            <a:ext cx="1765004" cy="523220"/>
          </a:xfrm>
          <a:prstGeom prst="rect">
            <a:avLst/>
          </a:prstGeom>
        </p:spPr>
        <p:txBody>
          <a:bodyPr wrap="square">
            <a:spAutoFit/>
          </a:bodyPr>
          <a:lstStyle/>
          <a:p>
            <a:pPr algn="ctr"/>
            <a:r>
              <a:rPr lang="en-US" sz="2800" dirty="0"/>
              <a:t>Everybody</a:t>
            </a:r>
          </a:p>
        </p:txBody>
      </p:sp>
    </p:spTree>
    <p:extLst>
      <p:ext uri="{BB962C8B-B14F-4D97-AF65-F5344CB8AC3E}">
        <p14:creationId xmlns:p14="http://schemas.microsoft.com/office/powerpoint/2010/main" val="154430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EAB068-DD8B-E84D-9E90-A93A3FD49922}"/>
              </a:ext>
            </a:extLst>
          </p:cNvPr>
          <p:cNvSpPr/>
          <p:nvPr/>
        </p:nvSpPr>
        <p:spPr>
          <a:xfrm>
            <a:off x="1370085" y="708414"/>
            <a:ext cx="5029200" cy="502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C483B8-3573-A746-A030-D6CDB1615C6F}"/>
              </a:ext>
            </a:extLst>
          </p:cNvPr>
          <p:cNvSpPr txBox="1"/>
          <p:nvPr/>
        </p:nvSpPr>
        <p:spPr>
          <a:xfrm>
            <a:off x="4840654" y="3007915"/>
            <a:ext cx="1765005" cy="441146"/>
          </a:xfrm>
          <a:prstGeom prst="rect">
            <a:avLst/>
          </a:prstGeom>
        </p:spPr>
        <p:txBody>
          <a:bodyPr vert="horz" wrap="square" lIns="0" tIns="30480" rIns="0" bIns="0" rtlCol="0">
            <a:spAutoFit/>
          </a:bodyPr>
          <a:lstStyle/>
          <a:p>
            <a:pPr marL="12700" marR="5080" algn="l">
              <a:lnSpc>
                <a:spcPts val="3200"/>
              </a:lnSpc>
              <a:spcBef>
                <a:spcPts val="240"/>
              </a:spcBef>
            </a:pPr>
            <a:r>
              <a:rPr lang="en-US" sz="2800" dirty="0">
                <a:cs typeface="Arial"/>
              </a:rPr>
              <a:t>Universe</a:t>
            </a:r>
          </a:p>
        </p:txBody>
      </p:sp>
      <p:sp>
        <p:nvSpPr>
          <p:cNvPr id="9" name="Rectangle 8">
            <a:extLst>
              <a:ext uri="{FF2B5EF4-FFF2-40B4-BE49-F238E27FC236}">
                <a16:creationId xmlns:a16="http://schemas.microsoft.com/office/drawing/2014/main" id="{87E62D7A-424D-4042-A770-9E2E2D2CAC6C}"/>
              </a:ext>
            </a:extLst>
          </p:cNvPr>
          <p:cNvSpPr/>
          <p:nvPr/>
        </p:nvSpPr>
        <p:spPr>
          <a:xfrm>
            <a:off x="7049085" y="1381619"/>
            <a:ext cx="5142915" cy="2062103"/>
          </a:xfrm>
          <a:prstGeom prst="rect">
            <a:avLst/>
          </a:prstGeom>
        </p:spPr>
        <p:txBody>
          <a:bodyPr wrap="square">
            <a:spAutoFit/>
          </a:bodyPr>
          <a:lstStyle/>
          <a:p>
            <a:r>
              <a:rPr lang="en-US" sz="3200" dirty="0"/>
              <a:t>If I pick a random person in the universe, what’s the probability of him/her </a:t>
            </a:r>
            <a:r>
              <a:rPr lang="en-US" sz="3200" b="1" dirty="0">
                <a:solidFill>
                  <a:schemeClr val="accent4">
                    <a:lumMod val="60000"/>
                    <a:lumOff val="40000"/>
                  </a:schemeClr>
                </a:solidFill>
              </a:rPr>
              <a:t>testing positive</a:t>
            </a:r>
            <a:r>
              <a:rPr lang="en-US" sz="3200" dirty="0">
                <a:solidFill>
                  <a:schemeClr val="accent4">
                    <a:lumMod val="60000"/>
                    <a:lumOff val="40000"/>
                  </a:schemeClr>
                </a:solidFill>
              </a:rPr>
              <a:t> </a:t>
            </a:r>
            <a:r>
              <a:rPr lang="en-US" sz="3200" dirty="0"/>
              <a:t>for TB?</a:t>
            </a:r>
          </a:p>
        </p:txBody>
      </p:sp>
      <p:sp>
        <p:nvSpPr>
          <p:cNvPr id="10" name="Oval 9">
            <a:extLst>
              <a:ext uri="{FF2B5EF4-FFF2-40B4-BE49-F238E27FC236}">
                <a16:creationId xmlns:a16="http://schemas.microsoft.com/office/drawing/2014/main" id="{F4977A9C-A7E9-9646-9082-6EFDD3864841}"/>
              </a:ext>
            </a:extLst>
          </p:cNvPr>
          <p:cNvSpPr/>
          <p:nvPr/>
        </p:nvSpPr>
        <p:spPr>
          <a:xfrm>
            <a:off x="2819254" y="2528101"/>
            <a:ext cx="1371600" cy="137160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296924B-698A-3A41-A709-4FE8F782060F}"/>
              </a:ext>
            </a:extLst>
          </p:cNvPr>
          <p:cNvSpPr txBox="1"/>
          <p:nvPr/>
        </p:nvSpPr>
        <p:spPr>
          <a:xfrm>
            <a:off x="3289235" y="3007915"/>
            <a:ext cx="731544" cy="411972"/>
          </a:xfrm>
          <a:prstGeom prst="rect">
            <a:avLst/>
          </a:prstGeom>
        </p:spPr>
        <p:txBody>
          <a:bodyPr vert="horz" wrap="square" lIns="0" tIns="30480" rIns="0" bIns="0" rtlCol="0">
            <a:spAutoFit/>
          </a:bodyPr>
          <a:lstStyle/>
          <a:p>
            <a:pPr marL="12700" marR="5080" algn="r">
              <a:lnSpc>
                <a:spcPts val="3200"/>
              </a:lnSpc>
              <a:spcBef>
                <a:spcPts val="240"/>
              </a:spcBef>
            </a:pPr>
            <a:r>
              <a:rPr lang="en-US" sz="2400" dirty="0">
                <a:cs typeface="Arial"/>
              </a:rPr>
              <a:t>B</a:t>
            </a:r>
          </a:p>
        </p:txBody>
      </p:sp>
      <p:pic>
        <p:nvPicPr>
          <p:cNvPr id="5" name="Picture 4">
            <a:extLst>
              <a:ext uri="{FF2B5EF4-FFF2-40B4-BE49-F238E27FC236}">
                <a16:creationId xmlns:a16="http://schemas.microsoft.com/office/drawing/2014/main" id="{BB315E95-E1B5-E140-83A8-CDAB282F74C7}"/>
              </a:ext>
            </a:extLst>
          </p:cNvPr>
          <p:cNvPicPr>
            <a:picLocks noChangeAspect="1"/>
          </p:cNvPicPr>
          <p:nvPr/>
        </p:nvPicPr>
        <p:blipFill>
          <a:blip r:embed="rId3"/>
          <a:stretch>
            <a:fillRect/>
          </a:stretch>
        </p:blipFill>
        <p:spPr>
          <a:xfrm>
            <a:off x="8276462" y="4151347"/>
            <a:ext cx="2349500" cy="1092200"/>
          </a:xfrm>
          <a:prstGeom prst="rect">
            <a:avLst/>
          </a:prstGeom>
        </p:spPr>
      </p:pic>
    </p:spTree>
    <p:extLst>
      <p:ext uri="{BB962C8B-B14F-4D97-AF65-F5344CB8AC3E}">
        <p14:creationId xmlns:p14="http://schemas.microsoft.com/office/powerpoint/2010/main" val="1050285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Theme-Blue">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txDef>
      <a:spPr/>
      <a:bodyPr vert="horz" wrap="square" lIns="0" tIns="30480" rIns="0" bIns="0" rtlCol="0">
        <a:spAutoFit/>
      </a:bodyPr>
      <a:lstStyle>
        <a:defPPr marL="12700" marR="5080" algn="l">
          <a:lnSpc>
            <a:spcPts val="3200"/>
          </a:lnSpc>
          <a:spcBef>
            <a:spcPts val="240"/>
          </a:spcBef>
          <a:defRPr sz="2700" dirty="0">
            <a:latin typeface="Arial"/>
            <a:cs typeface="Arial"/>
          </a:defRPr>
        </a:defPPr>
      </a:lstStyle>
    </a:txDef>
  </a:objectDefaults>
  <a:extraClrSchemeLst/>
  <a:extLst>
    <a:ext uri="{05A4C25C-085E-4340-85A3-A5531E510DB2}">
      <thm15:themeFamily xmlns:thm15="http://schemas.microsoft.com/office/thememl/2012/main" name="Metis-Theme-Blue" id="{BF2D2F3B-D2C2-CC4A-BE99-788119D99097}" vid="{35E1C0B5-C3CF-DC42-8870-638EE0616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Metis-Theme-Blue</Template>
  <TotalTime>13641</TotalTime>
  <Words>2155</Words>
  <Application>Microsoft Macintosh PowerPoint</Application>
  <PresentationFormat>Widescreen</PresentationFormat>
  <Paragraphs>287</Paragraphs>
  <Slides>37</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Cambria Math</vt:lpstr>
      <vt:lpstr>Gill Sans MT</vt:lpstr>
      <vt:lpstr>Helvetica</vt:lpstr>
      <vt:lpstr>Wingdings 3</vt:lpstr>
      <vt:lpstr>Metis-Theme-Blue</vt:lpstr>
      <vt:lpstr>think-cell Slide</vt:lpstr>
      <vt:lpstr>Bayes’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Kristine Elcee Entena</dc:creator>
  <cp:lastModifiedBy>Kimberly Fessel</cp:lastModifiedBy>
  <cp:revision>353</cp:revision>
  <cp:lastPrinted>2019-02-03T15:41:24Z</cp:lastPrinted>
  <dcterms:created xsi:type="dcterms:W3CDTF">2014-12-23T00:38:30Z</dcterms:created>
  <dcterms:modified xsi:type="dcterms:W3CDTF">2019-07-22T15:11:40Z</dcterms:modified>
</cp:coreProperties>
</file>